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rimson Pro" pitchFamily="2" charset="77"/>
      <p:regular r:id="rId68"/>
    </p:embeddedFont>
    <p:embeddedFont>
      <p:font typeface="Crimson Pro Bold" pitchFamily="2" charset="77"/>
      <p:regular r:id="rId69"/>
      <p:bold r:id="rId70"/>
    </p:embeddedFont>
    <p:embeddedFont>
      <p:font typeface="Crimson Pro Italics" pitchFamily="2" charset="77"/>
      <p:regular r:id="rId71"/>
      <p:italic r:id="rId72"/>
    </p:embeddedFont>
    <p:embeddedFont>
      <p:font typeface="Montserrat Classic" pitchFamily="2" charset="77"/>
      <p:regular r:id="rId73"/>
    </p:embeddedFont>
    <p:embeddedFont>
      <p:font typeface="Montserrat Classic Bold" pitchFamily="2" charset="77"/>
      <p:regular r:id="rId74"/>
      <p:bold r:id="rId75"/>
    </p:embeddedFont>
    <p:embeddedFont>
      <p:font typeface="Montserrat Light" panose="020F0302020204030204" pitchFamily="34" charset="0"/>
      <p:regular r:id="rId76"/>
    </p:embeddedFont>
    <p:embeddedFont>
      <p:font typeface="Montserrat Light Italics" pitchFamily="2" charset="77"/>
      <p:regular r:id="rId77"/>
      <p:italic r:id="rId78"/>
    </p:embeddedFont>
    <p:embeddedFont>
      <p:font typeface="Playfair Display" pitchFamily="2" charset="77"/>
      <p:regular r:id="rId79"/>
    </p:embeddedFont>
    <p:embeddedFont>
      <p:font typeface="Roboto" panose="02000000000000000000" pitchFamily="2" charset="0"/>
      <p:regular r:id="rId80"/>
      <p:bold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15756" y="1468977"/>
            <a:ext cx="16230600" cy="83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8"/>
              </a:lnSpc>
            </a:pPr>
            <a:r>
              <a:rPr lang="en-US" sz="5300" spc="47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21899" y="800586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368541" y="4297404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639941" y="450556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413451" y="496665"/>
            <a:ext cx="17461098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WELCOME TO THE GREAT SALT LAKE SUMMIT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09550" y="1028700"/>
            <a:ext cx="18707100" cy="5334000"/>
            <a:chOff x="0" y="0"/>
            <a:chExt cx="24942800" cy="71120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942800" cy="7112000"/>
            </a:xfrm>
            <a:prstGeom prst="rect">
              <a:avLst/>
            </a:prstGeom>
            <a:solidFill>
              <a:srgbClr val="053D57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651000" y="2246625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Utah Water Trends and Cycles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51000" y="5368290"/>
              <a:ext cx="18483677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90"/>
                </a:lnSpc>
              </a:pPr>
              <a:r>
                <a:rPr lang="en-US" sz="3000" spc="330">
                  <a:solidFill>
                    <a:srgbClr val="F8FBFD"/>
                  </a:solidFill>
                  <a:latin typeface="Montserrat Classic"/>
                </a:rPr>
                <a:t>BRIAN STEED &amp; WILLIAM ANDEREGG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651000" y="4525000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7" b="3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" r="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2348250"/>
            <a:ext cx="15389468" cy="5590500"/>
            <a:chOff x="0" y="0"/>
            <a:chExt cx="20519291" cy="7454000"/>
          </a:xfrm>
        </p:grpSpPr>
        <p:sp>
          <p:nvSpPr>
            <p:cNvPr id="4" name="AutoShape 4"/>
            <p:cNvSpPr/>
            <p:nvPr/>
          </p:nvSpPr>
          <p:spPr>
            <a:xfrm>
              <a:off x="347208" y="5811980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57150"/>
              <a:ext cx="19630644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>
                  <a:solidFill>
                    <a:srgbClr val="F8FBFD"/>
                  </a:solidFill>
                  <a:latin typeface="Montserrat Classic"/>
                </a:rPr>
                <a:t>OCTOBER 13, 2022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45672"/>
              <a:ext cx="20519291" cy="4042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F8FBFD"/>
                  </a:solidFill>
                  <a:latin typeface="Montserrat Classic Bold"/>
                </a:rPr>
                <a:t>GREAT SALT LAKE SUMMIT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6" y="6831277"/>
              <a:ext cx="19707919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spc="196">
                  <a:solidFill>
                    <a:srgbClr val="F8FBFD"/>
                  </a:solidFill>
                  <a:latin typeface="Montserrat Classic"/>
                </a:rPr>
                <a:t>Hosted by Speaker Brad Wilson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246617" y="677110"/>
            <a:ext cx="11794765" cy="8932780"/>
          </a:xfrm>
          <a:prstGeom prst="rect">
            <a:avLst/>
          </a:prstGeom>
          <a:solidFill>
            <a:srgbClr val="FFFBF9"/>
          </a:solidFill>
        </p:spPr>
      </p:sp>
      <p:sp>
        <p:nvSpPr>
          <p:cNvPr id="4" name="TextBox 4"/>
          <p:cNvSpPr txBox="1"/>
          <p:nvPr/>
        </p:nvSpPr>
        <p:spPr>
          <a:xfrm>
            <a:off x="6445727" y="1127124"/>
            <a:ext cx="5396546" cy="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4"/>
              </a:lnSpc>
            </a:pPr>
            <a:r>
              <a:rPr lang="en-US" sz="7530" spc="376">
                <a:solidFill>
                  <a:srgbClr val="545454"/>
                </a:solidFill>
                <a:latin typeface="Playfair Display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01639" y="3530055"/>
            <a:ext cx="4335581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Welcome &amp; Presentation: 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What Have We Done?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4180" y="4084229"/>
            <a:ext cx="2490500" cy="38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5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Speaker Brad Wilson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01639" y="2742151"/>
            <a:ext cx="4335581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Exhibit Hall &amp; 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Continental Breakfast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080" y="4618015"/>
            <a:ext cx="4335581" cy="42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8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Overview of Utah Water Flows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1900" y="5027357"/>
            <a:ext cx="4891941" cy="57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Teresa Wilhelmsen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Utah State Engineer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5371" y="6828963"/>
            <a:ext cx="4579352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Panel Discussion: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The Lake Today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30332" y="7501323"/>
            <a:ext cx="4389431" cy="139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Moderator: Tage Flint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Jamie Barnes,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 DNR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Candice Hasenyager,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DWR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Brian Steed,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USU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Bart Forsyth,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JVWCD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2984" y="7782687"/>
            <a:ext cx="4582123" cy="33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What's Next?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4604" y="8133725"/>
            <a:ext cx="3775129" cy="30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Speaker Brad Wilson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35371" y="5719466"/>
            <a:ext cx="4293909" cy="33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Utah Water Trends &amp; Cycles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35371" y="6070179"/>
            <a:ext cx="4661895" cy="57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Brian Steed,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Utah State University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William Anderegg,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University of Utah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92296" y="3350957"/>
            <a:ext cx="4670812" cy="6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Fireside Chat:</a:t>
            </a:r>
          </a:p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Challenges &amp; Solutions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40679" y="4007829"/>
            <a:ext cx="4875420" cy="851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Speaker Brad Wilson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Rep. Tim Hawkes,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Utah House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Joel Ferry,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DNR</a:t>
            </a:r>
          </a:p>
        </p:txBody>
      </p:sp>
      <p:sp>
        <p:nvSpPr>
          <p:cNvPr id="18" name="AutoShape 18"/>
          <p:cNvSpPr/>
          <p:nvPr/>
        </p:nvSpPr>
        <p:spPr>
          <a:xfrm>
            <a:off x="9563540" y="2937252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559448" y="2733802"/>
            <a:ext cx="2214285" cy="4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6"/>
              </a:lnSpc>
            </a:pPr>
            <a:r>
              <a:rPr lang="en-US" sz="3717" spc="185">
                <a:solidFill>
                  <a:srgbClr val="545454"/>
                </a:solidFill>
                <a:latin typeface="Playfair Display"/>
              </a:rPr>
              <a:t>BREAK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59448" y="7174433"/>
            <a:ext cx="2214285" cy="4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6"/>
              </a:lnSpc>
            </a:pPr>
            <a:r>
              <a:rPr lang="en-US" sz="3717" spc="185">
                <a:solidFill>
                  <a:srgbClr val="545454"/>
                </a:solidFill>
                <a:latin typeface="Playfair Display"/>
              </a:rPr>
              <a:t>LUNCH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31185" y="5130914"/>
            <a:ext cx="4670812" cy="6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Panel Discussion:</a:t>
            </a:r>
          </a:p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Federal Efforts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25766" y="5771689"/>
            <a:ext cx="4875420" cy="112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Moderator: Speaker Brad Wilson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Congressman Blake Moore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(UT 1)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Senator Mike Lee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(UT)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Senator John Barrasso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(WY)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2596105" y="2927727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9563540" y="7358833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2668958" y="7358833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7978862" y="4765675"/>
            <a:ext cx="233027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8FBFD"/>
                </a:solidFill>
                <a:latin typeface="Roboto"/>
              </a:rPr>
              <a:t>video here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" b="15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620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AutoShape 5"/>
          <p:cNvSpPr/>
          <p:nvPr/>
        </p:nvSpPr>
        <p:spPr>
          <a:xfrm>
            <a:off x="7620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49911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92202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8" name="AutoShape 8"/>
          <p:cNvSpPr/>
          <p:nvPr/>
        </p:nvSpPr>
        <p:spPr>
          <a:xfrm>
            <a:off x="9223021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134493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0" name="AutoShape 10"/>
          <p:cNvSpPr/>
          <p:nvPr/>
        </p:nvSpPr>
        <p:spPr>
          <a:xfrm>
            <a:off x="134493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622935"/>
            <a:ext cx="16280770" cy="196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PANEL DISCUSSION:</a:t>
            </a:r>
          </a:p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THE LAKE TODAY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8142" y="435673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JAMIE BARNES, DNR</a:t>
            </a:r>
          </a:p>
        </p:txBody>
      </p:sp>
      <p:sp>
        <p:nvSpPr>
          <p:cNvPr id="13" name="AutoShape 13"/>
          <p:cNvSpPr/>
          <p:nvPr/>
        </p:nvSpPr>
        <p:spPr>
          <a:xfrm>
            <a:off x="49911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4" name="TextBox 14"/>
          <p:cNvSpPr txBox="1"/>
          <p:nvPr/>
        </p:nvSpPr>
        <p:spPr>
          <a:xfrm>
            <a:off x="5184421" y="4109039"/>
            <a:ext cx="3690058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CANDICE HASENYAGER, DWR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6342" y="420052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BRIAN STEED, USU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52146" y="434911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BART FORSYTH, JVWCD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 l="21" r="21"/>
          <a:stretch>
            <a:fillRect/>
          </a:stretch>
        </p:blipFill>
        <p:spPr>
          <a:xfrm>
            <a:off x="5221111" y="5702828"/>
            <a:ext cx="3616679" cy="36316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b="15468"/>
          <a:stretch>
            <a:fillRect/>
          </a:stretch>
        </p:blipFill>
        <p:spPr>
          <a:xfrm>
            <a:off x="13688836" y="5702828"/>
            <a:ext cx="3616679" cy="36316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l="12654" r="12654"/>
          <a:stretch>
            <a:fillRect/>
          </a:stretch>
        </p:blipFill>
        <p:spPr>
          <a:xfrm>
            <a:off x="9453032" y="5702828"/>
            <a:ext cx="3616679" cy="36316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l="8581" t="25616" r="8857" b="18421"/>
          <a:stretch>
            <a:fillRect/>
          </a:stretch>
        </p:blipFill>
        <p:spPr>
          <a:xfrm>
            <a:off x="1038225" y="5702828"/>
            <a:ext cx="3571875" cy="36316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76250" y="3281883"/>
            <a:ext cx="19240500" cy="372323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986700" y="4279900"/>
            <a:ext cx="143146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sz="9999" spc="289">
                <a:solidFill>
                  <a:srgbClr val="F8FBFD"/>
                </a:solidFill>
                <a:latin typeface="Montserrat Classic Bold"/>
              </a:rPr>
              <a:t>BREAK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652670" y="795889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137852" y="4296921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21191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8852" y="7918527"/>
            <a:ext cx="3891997" cy="1338639"/>
            <a:chOff x="0" y="0"/>
            <a:chExt cx="5189330" cy="1784852"/>
          </a:xfrm>
        </p:grpSpPr>
        <p:sp>
          <p:nvSpPr>
            <p:cNvPr id="3" name="TextBox 3"/>
            <p:cNvSpPr txBox="1"/>
            <p:nvPr/>
          </p:nvSpPr>
          <p:spPr>
            <a:xfrm>
              <a:off x="0" y="-76200"/>
              <a:ext cx="5189330" cy="54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6"/>
                </a:lnSpc>
              </a:pPr>
              <a:r>
                <a:rPr lang="en-US" sz="2324" spc="255">
                  <a:solidFill>
                    <a:srgbClr val="F8FBFD"/>
                  </a:solidFill>
                  <a:latin typeface="Montserrat Classic"/>
                </a:rPr>
                <a:t>SPEAKER WILSON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5531"/>
              <a:ext cx="5189330" cy="1129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6"/>
                </a:lnSpc>
              </a:pPr>
              <a:r>
                <a:rPr lang="en-US" sz="2324" spc="23">
                  <a:solidFill>
                    <a:srgbClr val="F8FBFD"/>
                  </a:solidFill>
                  <a:latin typeface="Montserrat Light"/>
                </a:rPr>
                <a:t>Utah House of Representatives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95159" y="7918527"/>
            <a:ext cx="3895294" cy="1339773"/>
            <a:chOff x="0" y="0"/>
            <a:chExt cx="5193726" cy="1786364"/>
          </a:xfrm>
        </p:grpSpPr>
        <p:sp>
          <p:nvSpPr>
            <p:cNvPr id="6" name="TextBox 6"/>
            <p:cNvSpPr txBox="1"/>
            <p:nvPr/>
          </p:nvSpPr>
          <p:spPr>
            <a:xfrm>
              <a:off x="0" y="-76200"/>
              <a:ext cx="5193726" cy="546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9"/>
                </a:lnSpc>
              </a:pPr>
              <a:r>
                <a:rPr lang="en-US" sz="2326" spc="255">
                  <a:solidFill>
                    <a:srgbClr val="F8FBFD"/>
                  </a:solidFill>
                  <a:latin typeface="Montserrat Classic"/>
                </a:rPr>
                <a:t>JOEL FERRY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56142"/>
              <a:ext cx="5193726" cy="113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26" spc="23">
                  <a:solidFill>
                    <a:srgbClr val="F8FBFD"/>
                  </a:solidFill>
                  <a:latin typeface="Montserrat Light"/>
                </a:rPr>
                <a:t>Utah Department of Natural Resources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83854" y="7918527"/>
            <a:ext cx="3895294" cy="1339773"/>
            <a:chOff x="0" y="0"/>
            <a:chExt cx="5193726" cy="1786364"/>
          </a:xfrm>
        </p:grpSpPr>
        <p:sp>
          <p:nvSpPr>
            <p:cNvPr id="9" name="TextBox 9"/>
            <p:cNvSpPr txBox="1"/>
            <p:nvPr/>
          </p:nvSpPr>
          <p:spPr>
            <a:xfrm>
              <a:off x="0" y="-76200"/>
              <a:ext cx="5193726" cy="546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9"/>
                </a:lnSpc>
              </a:pPr>
              <a:r>
                <a:rPr lang="en-US" sz="2326" spc="255">
                  <a:solidFill>
                    <a:srgbClr val="F8FBFD"/>
                  </a:solidFill>
                  <a:latin typeface="Montserrat Classic"/>
                </a:rPr>
                <a:t>TIM HAWKES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56142"/>
              <a:ext cx="5193726" cy="113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26" spc="23">
                  <a:solidFill>
                    <a:srgbClr val="F8FBFD"/>
                  </a:solidFill>
                  <a:latin typeface="Montserrat Light"/>
                </a:rPr>
                <a:t>Utah House of Reprentatives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89415" y="962025"/>
            <a:ext cx="149091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CHALLENGES &amp; SOLUTIONS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5164173" y="1818079"/>
            <a:ext cx="6531866" cy="13194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3" name="AutoShape 13"/>
          <p:cNvSpPr/>
          <p:nvPr/>
        </p:nvSpPr>
        <p:spPr>
          <a:xfrm>
            <a:off x="-3408039" y="1797127"/>
            <a:ext cx="6552817" cy="194794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25854" r="10514" b="50635"/>
          <a:stretch>
            <a:fillRect/>
          </a:stretch>
        </p:blipFill>
        <p:spPr>
          <a:xfrm>
            <a:off x="3112229" y="3277712"/>
            <a:ext cx="3485243" cy="4059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b="6814"/>
          <a:stretch>
            <a:fillRect/>
          </a:stretch>
        </p:blipFill>
        <p:spPr>
          <a:xfrm>
            <a:off x="11690111" y="3277712"/>
            <a:ext cx="3485243" cy="40596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7373" r="7373"/>
          <a:stretch>
            <a:fillRect/>
          </a:stretch>
        </p:blipFill>
        <p:spPr>
          <a:xfrm>
            <a:off x="7400185" y="3277712"/>
            <a:ext cx="3485243" cy="405965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212621" y="1868096"/>
            <a:ext cx="13862758" cy="69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sz="3800" spc="418">
                <a:solidFill>
                  <a:srgbClr val="F8FBFD"/>
                </a:solidFill>
                <a:latin typeface="Montserrat Classic"/>
              </a:rPr>
              <a:t>FIRESIDE CHAT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24765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597923" y="3459718"/>
            <a:ext cx="1509215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0"/>
              </a:lnSpc>
            </a:pPr>
            <a:r>
              <a:rPr lang="en-US" sz="7500" spc="67">
                <a:solidFill>
                  <a:srgbClr val="F8FBFD"/>
                </a:solidFill>
                <a:latin typeface="Montserrat Classic"/>
              </a:rPr>
              <a:t>Challenges &amp; Solutions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12621" y="5688818"/>
            <a:ext cx="13862758" cy="69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sz="3800" spc="418">
                <a:solidFill>
                  <a:srgbClr val="F8FBFD"/>
                </a:solidFill>
                <a:latin typeface="Montserrat Classic"/>
              </a:rPr>
              <a:t>FIRESIDE CHAT</a:t>
            </a:r>
          </a:p>
        </p:txBody>
      </p:sp>
      <p:sp>
        <p:nvSpPr>
          <p:cNvPr id="6" name="AutoShape 6"/>
          <p:cNvSpPr/>
          <p:nvPr/>
        </p:nvSpPr>
        <p:spPr>
          <a:xfrm>
            <a:off x="6925630" y="5143500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Mineral Extraction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CHALLENGE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Dust Mitigation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CHALLENGE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22" r="172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Pipeline from the Pacific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Cloud Seeding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665302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4640961"/>
            <a:chOff x="0" y="0"/>
            <a:chExt cx="20122873" cy="61879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Municipal &amp; Industrial Water Use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204" y="-240882"/>
            <a:ext cx="18656408" cy="10768764"/>
            <a:chOff x="0" y="0"/>
            <a:chExt cx="24875211" cy="14358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l="1274" r="1274"/>
            <a:stretch>
              <a:fillRect/>
            </a:stretch>
          </p:blipFill>
          <p:spPr>
            <a:xfrm>
              <a:off x="0" y="0"/>
              <a:ext cx="12437605" cy="71791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11390" b="11390"/>
            <a:stretch>
              <a:fillRect/>
            </a:stretch>
          </p:blipFill>
          <p:spPr>
            <a:xfrm>
              <a:off x="12437605" y="0"/>
              <a:ext cx="12437605" cy="71791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6681" b="6681"/>
            <a:stretch>
              <a:fillRect/>
            </a:stretch>
          </p:blipFill>
          <p:spPr>
            <a:xfrm>
              <a:off x="0" y="7179176"/>
              <a:ext cx="12437605" cy="71791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l="16139" t="42585" r="29339"/>
            <a:stretch>
              <a:fillRect/>
            </a:stretch>
          </p:blipFill>
          <p:spPr>
            <a:xfrm>
              <a:off x="12437605" y="7179176"/>
              <a:ext cx="12437605" cy="7179176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3282375" y="3272862"/>
            <a:ext cx="11723249" cy="3741277"/>
          </a:xfrm>
          <a:prstGeom prst="rect">
            <a:avLst/>
          </a:prstGeom>
          <a:solidFill>
            <a:srgbClr val="F8FBFD">
              <a:alpha val="89804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437521" y="3469493"/>
            <a:ext cx="1141295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517">
                <a:solidFill>
                  <a:srgbClr val="053D57"/>
                </a:solidFill>
                <a:latin typeface="Montserrat Classic Bold"/>
              </a:rPr>
              <a:t>OVERVIEW OF UTAH'S WATER FLOWS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71895" y="5728823"/>
            <a:ext cx="9744211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 spc="35">
                <a:solidFill>
                  <a:srgbClr val="053D57"/>
                </a:solidFill>
                <a:latin typeface="Montserrat Light Italics"/>
              </a:rPr>
              <a:t>Teresa Wilhelmsen</a:t>
            </a:r>
          </a:p>
          <a:p>
            <a:pPr algn="ctr">
              <a:lnSpc>
                <a:spcPts val="3779"/>
              </a:lnSpc>
            </a:pPr>
            <a:r>
              <a:rPr lang="en-US" sz="3599" spc="35">
                <a:solidFill>
                  <a:srgbClr val="053D57"/>
                </a:solidFill>
                <a:latin typeface="Montserrat Light Italics"/>
              </a:rPr>
              <a:t> Utah State Engineer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Agriculture Optimization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Leasing Water Rights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88" r="33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Ongoing Downstream Efforts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665302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4640961"/>
            <a:chOff x="0" y="0"/>
            <a:chExt cx="20122873" cy="61879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Federal Funding &amp; National Involvement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620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AutoShape 5"/>
          <p:cNvSpPr/>
          <p:nvPr/>
        </p:nvSpPr>
        <p:spPr>
          <a:xfrm>
            <a:off x="7620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49911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49911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2202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9" name="AutoShape 9"/>
          <p:cNvSpPr/>
          <p:nvPr/>
        </p:nvSpPr>
        <p:spPr>
          <a:xfrm>
            <a:off x="92202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34493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1" name="AutoShape 11"/>
          <p:cNvSpPr/>
          <p:nvPr/>
        </p:nvSpPr>
        <p:spPr>
          <a:xfrm>
            <a:off x="134493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25854" r="10514" b="55221"/>
          <a:stretch>
            <a:fillRect/>
          </a:stretch>
        </p:blipFill>
        <p:spPr>
          <a:xfrm>
            <a:off x="1057728" y="5875669"/>
            <a:ext cx="3485243" cy="36825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9490" b="11079"/>
          <a:stretch>
            <a:fillRect/>
          </a:stretch>
        </p:blipFill>
        <p:spPr>
          <a:xfrm>
            <a:off x="5286828" y="5875669"/>
            <a:ext cx="3485243" cy="36825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t="966" b="14090"/>
          <a:stretch>
            <a:fillRect/>
          </a:stretch>
        </p:blipFill>
        <p:spPr>
          <a:xfrm>
            <a:off x="9515928" y="5875669"/>
            <a:ext cx="3485243" cy="36825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b="14844"/>
          <a:stretch>
            <a:fillRect/>
          </a:stretch>
        </p:blipFill>
        <p:spPr>
          <a:xfrm>
            <a:off x="13774057" y="5875669"/>
            <a:ext cx="3485243" cy="368253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962025"/>
            <a:ext cx="16280770" cy="16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FEDERAL EFFORTS</a:t>
            </a:r>
          </a:p>
          <a:p>
            <a:pPr>
              <a:lnSpc>
                <a:spcPts val="5239"/>
              </a:lnSpc>
            </a:pPr>
            <a:r>
              <a:rPr lang="en-US" sz="3999" spc="115">
                <a:solidFill>
                  <a:srgbClr val="F8FBFD"/>
                </a:solidFill>
                <a:latin typeface="Montserrat Classic"/>
              </a:rPr>
              <a:t>PANEL DISCUSSION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5321" y="3815994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MODERATOR SPEAKER BRAD WILSON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4421" y="3815994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CONGRESSMAN BLAKE MOORE (UT 1)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13521" y="4106507"/>
            <a:ext cx="3690058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SENATOR</a:t>
            </a:r>
          </a:p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 MIKE LEE (UT)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99669" y="4106507"/>
            <a:ext cx="3775962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SENATOR JOHN BARRASSO (WY)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55" r="14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76250" y="3281883"/>
            <a:ext cx="19240500" cy="372323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986700" y="4279900"/>
            <a:ext cx="143146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sz="9999" spc="289">
                <a:solidFill>
                  <a:srgbClr val="F8FBFD"/>
                </a:solidFill>
                <a:latin typeface="Montserrat Classic Bold"/>
              </a:rPr>
              <a:t>LUNCH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18476" y="800586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368541" y="4297404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544801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6050" y="3256788"/>
            <a:ext cx="12915900" cy="3773424"/>
            <a:chOff x="0" y="0"/>
            <a:chExt cx="17221200" cy="503123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221200" cy="5031232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64161" y="3407242"/>
              <a:ext cx="15892877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>
                  <a:solidFill>
                    <a:srgbClr val="053D57"/>
                  </a:solidFill>
                  <a:latin typeface="Montserrat Classic"/>
                </a:rPr>
                <a:t>SPEAKER BRAD WILSON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4755" y="1035980"/>
              <a:ext cx="155916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053D57"/>
                  </a:solidFill>
                  <a:latin typeface="Montserrat Classic Bold"/>
                </a:rPr>
                <a:t>WHAT'S NEXT?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4026" y="2298540"/>
            <a:ext cx="10519947" cy="568991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>
              <a:alpha val="94902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8"/>
          <a:stretch>
            <a:fillRect/>
          </a:stretch>
        </p:blipFill>
        <p:spPr>
          <a:xfrm>
            <a:off x="1702664" y="5744818"/>
            <a:ext cx="7165222" cy="28566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9978" y="6558882"/>
            <a:ext cx="6369913" cy="2153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5091" y="1317281"/>
            <a:ext cx="6057123" cy="27888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02664" y="1563661"/>
            <a:ext cx="4640684" cy="2542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75760" y="2946341"/>
            <a:ext cx="6136480" cy="40590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97" r="4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4026" y="2298540"/>
            <a:ext cx="10519947" cy="568991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52645" y="795889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368541" y="4297404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87869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4" b="1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Macintosh PowerPoint</Application>
  <PresentationFormat>Custom</PresentationFormat>
  <Paragraphs>108</Paragraphs>
  <Slides>62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Calibri</vt:lpstr>
      <vt:lpstr>Montserrat Classic</vt:lpstr>
      <vt:lpstr>Crimson Pro Bold</vt:lpstr>
      <vt:lpstr>Arial</vt:lpstr>
      <vt:lpstr>Crimson Pro Italics</vt:lpstr>
      <vt:lpstr>Playfair Display</vt:lpstr>
      <vt:lpstr>Crimson Pro</vt:lpstr>
      <vt:lpstr>Montserrat Classic Bold</vt:lpstr>
      <vt:lpstr>Montserrat Light</vt:lpstr>
      <vt:lpstr>Montserrat Light Italics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GSL Summit Slides</dc:title>
  <cp:lastModifiedBy>Alexa Musselman</cp:lastModifiedBy>
  <cp:revision>1</cp:revision>
  <dcterms:created xsi:type="dcterms:W3CDTF">2006-08-16T00:00:00Z</dcterms:created>
  <dcterms:modified xsi:type="dcterms:W3CDTF">2022-10-13T19:09:07Z</dcterms:modified>
  <dc:identifier>DAFLBMqoqXQ</dc:identifier>
</cp:coreProperties>
</file>