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</p:sldIdLst>
  <p:sldSz cx="18288000" cy="10287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rimson Pro" pitchFamily="2" charset="77"/>
      <p:regular r:id="rId66"/>
    </p:embeddedFont>
    <p:embeddedFont>
      <p:font typeface="Crimson Pro Bold" pitchFamily="2" charset="77"/>
      <p:regular r:id="rId67"/>
      <p:bold r:id="rId68"/>
    </p:embeddedFont>
    <p:embeddedFont>
      <p:font typeface="Crimson Pro Italics" pitchFamily="2" charset="77"/>
      <p:regular r:id="rId69"/>
      <p:italic r:id="rId70"/>
    </p:embeddedFont>
    <p:embeddedFont>
      <p:font typeface="Montserrat Classic" pitchFamily="2" charset="77"/>
      <p:regular r:id="rId71"/>
    </p:embeddedFont>
    <p:embeddedFont>
      <p:font typeface="Montserrat Classic Bold" pitchFamily="2" charset="77"/>
      <p:regular r:id="rId72"/>
      <p:bold r:id="rId73"/>
    </p:embeddedFont>
    <p:embeddedFont>
      <p:font typeface="Montserrat Light" panose="020F0302020204030204" pitchFamily="34" charset="0"/>
      <p:regular r:id="rId74"/>
      <p:italic r:id="rId75"/>
    </p:embeddedFont>
    <p:embeddedFont>
      <p:font typeface="Montserrat Light Italics" pitchFamily="2" charset="77"/>
      <p:regular r:id="rId76"/>
      <p:italic r:id="rId77"/>
    </p:embeddedFont>
    <p:embeddedFont>
      <p:font typeface="Playfair Display" pitchFamily="2" charset="77"/>
      <p:regular r:id="rId78"/>
      <p:bold r:id="rId79"/>
      <p:italic r:id="rId80"/>
      <p:boldItalic r:id="rId8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3.fntdata"/><Relationship Id="rId79" Type="http://schemas.openxmlformats.org/officeDocument/2006/relationships/font" Target="fonts/font1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font" Target="fonts/font19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font" Target="fonts/font17.fntdata"/><Relationship Id="rId8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5.fntdata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7.jpe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7.jpe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jpeg"/><Relationship Id="rId17" Type="http://schemas.openxmlformats.org/officeDocument/2006/relationships/image" Target="../media/image62.png"/><Relationship Id="rId2" Type="http://schemas.openxmlformats.org/officeDocument/2006/relationships/image" Target="../media/image47.jpe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49266" y="2348250"/>
            <a:ext cx="15389468" cy="5590500"/>
            <a:chOff x="0" y="0"/>
            <a:chExt cx="20519291" cy="7454000"/>
          </a:xfrm>
        </p:grpSpPr>
        <p:sp>
          <p:nvSpPr>
            <p:cNvPr id="4" name="AutoShape 4"/>
            <p:cNvSpPr/>
            <p:nvPr/>
          </p:nvSpPr>
          <p:spPr>
            <a:xfrm>
              <a:off x="347208" y="5811980"/>
              <a:ext cx="19824874" cy="231790"/>
            </a:xfrm>
            <a:prstGeom prst="rect">
              <a:avLst/>
            </a:prstGeom>
            <a:solidFill>
              <a:srgbClr val="F8FBF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444323" y="-57150"/>
              <a:ext cx="19630644" cy="698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spc="352">
                  <a:solidFill>
                    <a:srgbClr val="F8FBFD"/>
                  </a:solidFill>
                  <a:latin typeface="Montserrat Classic"/>
                </a:rPr>
                <a:t>OCTOBER 13, 2022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345672"/>
              <a:ext cx="20519291" cy="4042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>
                  <a:solidFill>
                    <a:srgbClr val="F8FBFD"/>
                  </a:solidFill>
                  <a:latin typeface="Montserrat Classic Bold"/>
                </a:rPr>
                <a:t>GREAT SALT LAKE SUMMIT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05686" y="6831277"/>
              <a:ext cx="19707919" cy="622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800" spc="196">
                  <a:solidFill>
                    <a:srgbClr val="F8FBFD"/>
                  </a:solidFill>
                  <a:latin typeface="Montserrat Classic"/>
                </a:rPr>
                <a:t>Hosted by Speaker Brad Wilson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09550" y="1028700"/>
            <a:ext cx="18707100" cy="5334000"/>
            <a:chOff x="0" y="0"/>
            <a:chExt cx="24942800" cy="71120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942800" cy="7112000"/>
            </a:xfrm>
            <a:prstGeom prst="rect">
              <a:avLst/>
            </a:prstGeom>
            <a:solidFill>
              <a:srgbClr val="053D57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651000" y="2246625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Utah Water Trends and Cycles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51000" y="5368290"/>
              <a:ext cx="18483677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90"/>
                </a:lnSpc>
              </a:pPr>
              <a:r>
                <a:rPr lang="en-US" sz="3000" spc="330">
                  <a:solidFill>
                    <a:srgbClr val="F8FBFD"/>
                  </a:solidFill>
                  <a:latin typeface="Montserrat Classic"/>
                </a:rPr>
                <a:t>BRIAN STEED &amp; WILLIAM ANDEREGG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651000" y="4525000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7" b="3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4" r="2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246617" y="677110"/>
            <a:ext cx="11794765" cy="8932780"/>
          </a:xfrm>
          <a:prstGeom prst="rect">
            <a:avLst/>
          </a:prstGeom>
          <a:solidFill>
            <a:srgbClr val="FFFBF9"/>
          </a:solidFill>
        </p:spPr>
      </p:sp>
      <p:sp>
        <p:nvSpPr>
          <p:cNvPr id="4" name="TextBox 4"/>
          <p:cNvSpPr txBox="1"/>
          <p:nvPr/>
        </p:nvSpPr>
        <p:spPr>
          <a:xfrm>
            <a:off x="6445727" y="1127124"/>
            <a:ext cx="5396546" cy="991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4"/>
              </a:lnSpc>
            </a:pPr>
            <a:r>
              <a:rPr lang="en-US" sz="7530" spc="376">
                <a:solidFill>
                  <a:srgbClr val="545454"/>
                </a:solidFill>
                <a:latin typeface="Playfair Display"/>
              </a:rPr>
              <a:t>AGENDA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01639" y="3530055"/>
            <a:ext cx="4335581" cy="63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Welcome &amp; Presentation: </a:t>
            </a:r>
          </a:p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What Have We Done?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424180" y="4084229"/>
            <a:ext cx="2490500" cy="38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5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Speaker Brad Wilson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01639" y="2742151"/>
            <a:ext cx="4335581" cy="63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Exhibit Hall &amp; </a:t>
            </a:r>
          </a:p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Continental Breakfast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50080" y="4618015"/>
            <a:ext cx="4335581" cy="42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38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Overview of Utah Water Flows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1900" y="5027357"/>
            <a:ext cx="4891941" cy="57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Teresa Wilhelmsen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Utah State Engineer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35371" y="6828963"/>
            <a:ext cx="4579352" cy="637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Panel Discussion:</a:t>
            </a:r>
          </a:p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The Lake Today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30332" y="7501323"/>
            <a:ext cx="4389431" cy="139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Moderator: Tage Flint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Jamie Barnes,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 DNR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Candice Hasenyager,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DWR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Brian Steed,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USU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Bart Forsyth,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JVWCD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2984" y="7782687"/>
            <a:ext cx="4582123" cy="331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What's Next?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34604" y="8133725"/>
            <a:ext cx="3775129" cy="304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Speaker Brad Wilson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335371" y="5719466"/>
            <a:ext cx="4293909" cy="331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7"/>
              </a:lnSpc>
            </a:pPr>
            <a:r>
              <a:rPr lang="en-US" sz="2527">
                <a:solidFill>
                  <a:srgbClr val="545454"/>
                </a:solidFill>
                <a:latin typeface="Crimson Pro Bold"/>
              </a:rPr>
              <a:t>Utah Water Trends &amp; Cycles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335371" y="6070179"/>
            <a:ext cx="4661895" cy="577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Brian Steed,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Utah State University</a:t>
            </a:r>
          </a:p>
          <a:p>
            <a:pPr algn="ctr">
              <a:lnSpc>
                <a:spcPts val="2233"/>
              </a:lnSpc>
            </a:pPr>
            <a:r>
              <a:rPr lang="en-US" sz="2189">
                <a:solidFill>
                  <a:srgbClr val="545454"/>
                </a:solidFill>
                <a:latin typeface="Crimson Pro"/>
              </a:rPr>
              <a:t>William Anderegg, </a:t>
            </a:r>
            <a:r>
              <a:rPr lang="en-US" sz="2189">
                <a:solidFill>
                  <a:srgbClr val="545454"/>
                </a:solidFill>
                <a:latin typeface="Crimson Pro Italics"/>
              </a:rPr>
              <a:t>University of Utah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92296" y="3350957"/>
            <a:ext cx="4670812" cy="6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Fireside Chat:</a:t>
            </a:r>
          </a:p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Challenges &amp; Solutions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40679" y="4007829"/>
            <a:ext cx="4875420" cy="851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Speaker Brad Wilson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Rep. Tim Hawkes,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Utah House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Joel Ferry,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DNR</a:t>
            </a:r>
          </a:p>
        </p:txBody>
      </p:sp>
      <p:sp>
        <p:nvSpPr>
          <p:cNvPr id="18" name="AutoShape 18"/>
          <p:cNvSpPr/>
          <p:nvPr/>
        </p:nvSpPr>
        <p:spPr>
          <a:xfrm>
            <a:off x="9563540" y="2937252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10559448" y="2733802"/>
            <a:ext cx="2214285" cy="4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6"/>
              </a:lnSpc>
            </a:pPr>
            <a:r>
              <a:rPr lang="en-US" sz="3717" spc="185">
                <a:solidFill>
                  <a:srgbClr val="545454"/>
                </a:solidFill>
                <a:latin typeface="Playfair Display"/>
              </a:rPr>
              <a:t>BREAK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59448" y="7174433"/>
            <a:ext cx="2214285" cy="4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6"/>
              </a:lnSpc>
            </a:pPr>
            <a:r>
              <a:rPr lang="en-US" sz="3717" spc="185">
                <a:solidFill>
                  <a:srgbClr val="545454"/>
                </a:solidFill>
                <a:latin typeface="Playfair Display"/>
              </a:rPr>
              <a:t>LUNCH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31185" y="5130914"/>
            <a:ext cx="4670812" cy="637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Panel Discussion:</a:t>
            </a:r>
          </a:p>
          <a:p>
            <a:pPr algn="ctr">
              <a:lnSpc>
                <a:spcPts val="2529"/>
              </a:lnSpc>
            </a:pPr>
            <a:r>
              <a:rPr lang="en-US" sz="2529">
                <a:solidFill>
                  <a:srgbClr val="545454"/>
                </a:solidFill>
                <a:latin typeface="Crimson Pro Bold"/>
              </a:rPr>
              <a:t>Federal Efforts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225766" y="5771689"/>
            <a:ext cx="4875420" cy="112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Moderator: Speaker Brad Wilson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Congressman Blake Moore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(UT 1)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Senator Mike Lee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(UT)</a:t>
            </a:r>
          </a:p>
          <a:p>
            <a:pPr algn="ctr">
              <a:lnSpc>
                <a:spcPts val="2235"/>
              </a:lnSpc>
            </a:pPr>
            <a:r>
              <a:rPr lang="en-US" sz="2191">
                <a:solidFill>
                  <a:srgbClr val="545454"/>
                </a:solidFill>
                <a:latin typeface="Crimson Pro"/>
              </a:rPr>
              <a:t>Senator John Barrasso </a:t>
            </a:r>
            <a:r>
              <a:rPr lang="en-US" sz="2191">
                <a:solidFill>
                  <a:srgbClr val="545454"/>
                </a:solidFill>
                <a:latin typeface="Crimson Pro Italics"/>
              </a:rPr>
              <a:t>(WY)</a:t>
            </a:r>
          </a:p>
        </p:txBody>
      </p:sp>
      <p:sp>
        <p:nvSpPr>
          <p:cNvPr id="23" name="AutoShape 23"/>
          <p:cNvSpPr/>
          <p:nvPr/>
        </p:nvSpPr>
        <p:spPr>
          <a:xfrm>
            <a:off x="12596105" y="2927727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9563540" y="7358833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12668958" y="7358833"/>
            <a:ext cx="1151750" cy="0"/>
          </a:xfrm>
          <a:prstGeom prst="line">
            <a:avLst/>
          </a:prstGeom>
          <a:ln w="19050" cap="flat">
            <a:solidFill>
              <a:srgbClr val="545454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4204" y="-240882"/>
            <a:ext cx="18656408" cy="10768764"/>
            <a:chOff x="0" y="0"/>
            <a:chExt cx="24875211" cy="14358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l="1274" r="1274"/>
            <a:stretch>
              <a:fillRect/>
            </a:stretch>
          </p:blipFill>
          <p:spPr>
            <a:xfrm>
              <a:off x="0" y="0"/>
              <a:ext cx="12437605" cy="717917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alphaModFix amt="50000"/>
            </a:blip>
            <a:srcRect t="11390" b="11390"/>
            <a:stretch>
              <a:fillRect/>
            </a:stretch>
          </p:blipFill>
          <p:spPr>
            <a:xfrm>
              <a:off x="12437605" y="0"/>
              <a:ext cx="12437605" cy="717917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rcRect t="6681" b="6681"/>
            <a:stretch>
              <a:fillRect/>
            </a:stretch>
          </p:blipFill>
          <p:spPr>
            <a:xfrm>
              <a:off x="0" y="7179176"/>
              <a:ext cx="12437605" cy="717917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alphaModFix amt="50000"/>
            </a:blip>
            <a:srcRect l="16139" t="42585" r="29339"/>
            <a:stretch>
              <a:fillRect/>
            </a:stretch>
          </p:blipFill>
          <p:spPr>
            <a:xfrm>
              <a:off x="12437605" y="7179176"/>
              <a:ext cx="12437605" cy="7179176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3282375" y="3272862"/>
            <a:ext cx="11723249" cy="3741277"/>
          </a:xfrm>
          <a:prstGeom prst="rect">
            <a:avLst/>
          </a:prstGeom>
          <a:solidFill>
            <a:srgbClr val="F8FBFD">
              <a:alpha val="89804"/>
            </a:srgbClr>
          </a:solidFill>
        </p:spPr>
      </p:sp>
      <p:sp>
        <p:nvSpPr>
          <p:cNvPr id="8" name="TextBox 8"/>
          <p:cNvSpPr txBox="1"/>
          <p:nvPr/>
        </p:nvSpPr>
        <p:spPr>
          <a:xfrm>
            <a:off x="3437521" y="3469493"/>
            <a:ext cx="11412958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spc="517">
                <a:solidFill>
                  <a:srgbClr val="053D57"/>
                </a:solidFill>
                <a:latin typeface="Montserrat Classic Bold"/>
              </a:rPr>
              <a:t>OVERVIEW OF UTAH'S WATER FLOWS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71895" y="5728823"/>
            <a:ext cx="9744211" cy="1021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3599" spc="35">
                <a:solidFill>
                  <a:srgbClr val="053D57"/>
                </a:solidFill>
                <a:latin typeface="Montserrat Light Italics"/>
              </a:rPr>
              <a:t>Teresa Wilhelmsen</a:t>
            </a:r>
          </a:p>
          <a:p>
            <a:pPr algn="ctr">
              <a:lnSpc>
                <a:spcPts val="3779"/>
              </a:lnSpc>
            </a:pPr>
            <a:r>
              <a:rPr lang="en-US" sz="3599" spc="35">
                <a:solidFill>
                  <a:srgbClr val="053D57"/>
                </a:solidFill>
                <a:latin typeface="Montserrat Light Italics"/>
              </a:rPr>
              <a:t> Utah State Engineer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12" b="1525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276600"/>
            <a:ext cx="18821400" cy="7467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7620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5" name="AutoShape 5"/>
          <p:cNvSpPr/>
          <p:nvPr/>
        </p:nvSpPr>
        <p:spPr>
          <a:xfrm>
            <a:off x="762000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49911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>
            <a:off x="92202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8" name="AutoShape 8"/>
          <p:cNvSpPr/>
          <p:nvPr/>
        </p:nvSpPr>
        <p:spPr>
          <a:xfrm>
            <a:off x="9223021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9" name="AutoShape 9"/>
          <p:cNvSpPr/>
          <p:nvPr/>
        </p:nvSpPr>
        <p:spPr>
          <a:xfrm>
            <a:off x="13449300" y="3637981"/>
            <a:ext cx="4076700" cy="6102449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0" name="AutoShape 10"/>
          <p:cNvSpPr/>
          <p:nvPr/>
        </p:nvSpPr>
        <p:spPr>
          <a:xfrm>
            <a:off x="13449300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1" name="TextBox 11"/>
          <p:cNvSpPr txBox="1"/>
          <p:nvPr/>
        </p:nvSpPr>
        <p:spPr>
          <a:xfrm>
            <a:off x="1028700" y="622935"/>
            <a:ext cx="16280770" cy="196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PANEL DISCUSSION:</a:t>
            </a:r>
          </a:p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THE LAKE TODAY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8142" y="4356735"/>
            <a:ext cx="3690058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JAMIE BARNES, DNR</a:t>
            </a:r>
          </a:p>
        </p:txBody>
      </p:sp>
      <p:sp>
        <p:nvSpPr>
          <p:cNvPr id="13" name="AutoShape 13"/>
          <p:cNvSpPr/>
          <p:nvPr/>
        </p:nvSpPr>
        <p:spPr>
          <a:xfrm>
            <a:off x="4991100" y="3637981"/>
            <a:ext cx="4076700" cy="1753645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4" name="TextBox 14"/>
          <p:cNvSpPr txBox="1"/>
          <p:nvPr/>
        </p:nvSpPr>
        <p:spPr>
          <a:xfrm>
            <a:off x="5184421" y="4109039"/>
            <a:ext cx="3690058" cy="74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CANDICE HASENYAGER, DWR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16342" y="4200525"/>
            <a:ext cx="3690058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BRIAN STEED, USU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52146" y="4349115"/>
            <a:ext cx="3690058" cy="363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2000" spc="220">
                <a:solidFill>
                  <a:srgbClr val="053D57"/>
                </a:solidFill>
                <a:latin typeface="Montserrat Classic"/>
              </a:rPr>
              <a:t>BART FORSYTH, JVWCD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 l="21" r="21"/>
          <a:stretch>
            <a:fillRect/>
          </a:stretch>
        </p:blipFill>
        <p:spPr>
          <a:xfrm>
            <a:off x="5221111" y="5702828"/>
            <a:ext cx="3616679" cy="36316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b="15468"/>
          <a:stretch>
            <a:fillRect/>
          </a:stretch>
        </p:blipFill>
        <p:spPr>
          <a:xfrm>
            <a:off x="13688836" y="5702828"/>
            <a:ext cx="3616679" cy="363167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 l="12654" r="12654"/>
          <a:stretch>
            <a:fillRect/>
          </a:stretch>
        </p:blipFill>
        <p:spPr>
          <a:xfrm>
            <a:off x="9453032" y="5702828"/>
            <a:ext cx="3616679" cy="363167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/>
          <a:srcRect l="8581" t="25616" r="8857" b="18421"/>
          <a:stretch>
            <a:fillRect/>
          </a:stretch>
        </p:blipFill>
        <p:spPr>
          <a:xfrm>
            <a:off x="1038225" y="5702828"/>
            <a:ext cx="3571875" cy="363167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76250" y="3281883"/>
            <a:ext cx="19240500" cy="372323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986700" y="4279900"/>
            <a:ext cx="143146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9"/>
              </a:lnSpc>
            </a:pPr>
            <a:r>
              <a:rPr lang="en-US" sz="9999" spc="289">
                <a:solidFill>
                  <a:srgbClr val="F8FBFD"/>
                </a:solidFill>
                <a:latin typeface="Montserrat Classic Bold"/>
              </a:rPr>
              <a:t>BREAK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97" r="4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32" b="9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4705" y="2533490"/>
            <a:ext cx="16958589" cy="90549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249"/>
          <a:stretch>
            <a:fillRect/>
          </a:stretch>
        </p:blipFill>
        <p:spPr>
          <a:xfrm>
            <a:off x="245087" y="4771831"/>
            <a:ext cx="5530386" cy="1946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5809" y="4329201"/>
            <a:ext cx="2303322" cy="5118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30" r="2831"/>
          <a:stretch>
            <a:fillRect/>
          </a:stretch>
        </p:blipFill>
        <p:spPr>
          <a:xfrm>
            <a:off x="142875" y="6888447"/>
            <a:ext cx="6475309" cy="1274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67753"/>
            <a:ext cx="16230600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 spc="58">
                <a:solidFill>
                  <a:srgbClr val="053D57"/>
                </a:solidFill>
                <a:latin typeface="Montserrat Classic Bold"/>
              </a:rPr>
              <a:t>SPECIAL THANKS TO OUR SPONSORS!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39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MEAL SPONSORS: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358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VIDEO  SPONSOR: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761" y="3191595"/>
            <a:ext cx="648334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TABLE AND EXHIBIT  SPONSORS: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193" r="3383"/>
          <a:stretch>
            <a:fillRect/>
          </a:stretch>
        </p:blipFill>
        <p:spPr>
          <a:xfrm>
            <a:off x="10207791" y="9274953"/>
            <a:ext cx="2052650" cy="619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0732" t="22835" r="13215" b="18004"/>
          <a:stretch>
            <a:fillRect/>
          </a:stretch>
        </p:blipFill>
        <p:spPr>
          <a:xfrm>
            <a:off x="11073739" y="8269533"/>
            <a:ext cx="2052650" cy="5848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9728" t="10631" r="12160" b="6485"/>
          <a:stretch>
            <a:fillRect/>
          </a:stretch>
        </p:blipFill>
        <p:spPr>
          <a:xfrm>
            <a:off x="13117630" y="8647990"/>
            <a:ext cx="1174900" cy="12466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114" r="3383"/>
          <a:stretch>
            <a:fillRect/>
          </a:stretch>
        </p:blipFill>
        <p:spPr>
          <a:xfrm>
            <a:off x="15149718" y="8897729"/>
            <a:ext cx="2052650" cy="7471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6714" b="6714"/>
          <a:stretch>
            <a:fillRect/>
          </a:stretch>
        </p:blipFill>
        <p:spPr>
          <a:xfrm>
            <a:off x="10901977" y="3882232"/>
            <a:ext cx="1534731" cy="938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652670" y="7958892"/>
            <a:ext cx="2052650" cy="7569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94866" y="6614147"/>
            <a:ext cx="2052650" cy="963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1755" t="10237" r="1462" b="3812"/>
          <a:stretch>
            <a:fillRect/>
          </a:stretch>
        </p:blipFill>
        <p:spPr>
          <a:xfrm>
            <a:off x="9812035" y="6689080"/>
            <a:ext cx="2052650" cy="888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0442" y="6385970"/>
            <a:ext cx="1246673" cy="1246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 l="6559" t="12487" r="5976" b="14099"/>
          <a:stretch>
            <a:fillRect/>
          </a:stretch>
        </p:blipFill>
        <p:spPr>
          <a:xfrm>
            <a:off x="14137852" y="4296921"/>
            <a:ext cx="2052650" cy="769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 l="8732" r="5457"/>
          <a:stretch>
            <a:fillRect/>
          </a:stretch>
        </p:blipFill>
        <p:spPr>
          <a:xfrm>
            <a:off x="12753751" y="4197804"/>
            <a:ext cx="1069776" cy="12466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705080" y="5447061"/>
            <a:ext cx="1619681" cy="9389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21191" y="4478608"/>
            <a:ext cx="1428998" cy="9389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18522" t="19083" r="25551" b="11882"/>
          <a:stretch>
            <a:fillRect/>
          </a:stretch>
        </p:blipFill>
        <p:spPr>
          <a:xfrm>
            <a:off x="13823527" y="7022860"/>
            <a:ext cx="1133818" cy="12466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016289" y="5745517"/>
            <a:ext cx="2052650" cy="6404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 t="9316"/>
          <a:stretch>
            <a:fillRect/>
          </a:stretch>
        </p:blipFill>
        <p:spPr>
          <a:xfrm>
            <a:off x="10047414" y="4948062"/>
            <a:ext cx="2052650" cy="6432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60618" y="7776289"/>
            <a:ext cx="1268074" cy="98648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460618" y="5869888"/>
            <a:ext cx="2639447" cy="44136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418383" y="225012"/>
            <a:ext cx="11451235" cy="9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800" spc="52">
                <a:solidFill>
                  <a:srgbClr val="053D57"/>
                </a:solidFill>
                <a:latin typeface="Montserrat Classic Bold"/>
              </a:rPr>
              <a:t>GREAT SALT LAKE SUMMIT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26395" y="70297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4511711" y="68392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D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8852" y="7918527"/>
            <a:ext cx="3891997" cy="1338639"/>
            <a:chOff x="0" y="0"/>
            <a:chExt cx="5189330" cy="1784852"/>
          </a:xfrm>
        </p:grpSpPr>
        <p:sp>
          <p:nvSpPr>
            <p:cNvPr id="3" name="TextBox 3"/>
            <p:cNvSpPr txBox="1"/>
            <p:nvPr/>
          </p:nvSpPr>
          <p:spPr>
            <a:xfrm>
              <a:off x="0" y="-76200"/>
              <a:ext cx="5189330" cy="5465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6"/>
                </a:lnSpc>
              </a:pPr>
              <a:r>
                <a:rPr lang="en-US" sz="2324" spc="255">
                  <a:solidFill>
                    <a:srgbClr val="F8FBFD"/>
                  </a:solidFill>
                  <a:latin typeface="Montserrat Classic"/>
                </a:rPr>
                <a:t>SPEAKER WILSON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55531"/>
              <a:ext cx="5189330" cy="11293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6"/>
                </a:lnSpc>
              </a:pPr>
              <a:r>
                <a:rPr lang="en-US" sz="2324" spc="23">
                  <a:solidFill>
                    <a:srgbClr val="F8FBFD"/>
                  </a:solidFill>
                  <a:latin typeface="Montserrat Light"/>
                </a:rPr>
                <a:t>Utah House of Representatives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195159" y="7918527"/>
            <a:ext cx="3895294" cy="1339773"/>
            <a:chOff x="0" y="0"/>
            <a:chExt cx="5193726" cy="1786364"/>
          </a:xfrm>
        </p:grpSpPr>
        <p:sp>
          <p:nvSpPr>
            <p:cNvPr id="6" name="TextBox 6"/>
            <p:cNvSpPr txBox="1"/>
            <p:nvPr/>
          </p:nvSpPr>
          <p:spPr>
            <a:xfrm>
              <a:off x="0" y="-76200"/>
              <a:ext cx="5193726" cy="546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9"/>
                </a:lnSpc>
              </a:pPr>
              <a:r>
                <a:rPr lang="en-US" sz="2326" spc="255">
                  <a:solidFill>
                    <a:srgbClr val="F8FBFD"/>
                  </a:solidFill>
                  <a:latin typeface="Montserrat Classic"/>
                </a:rPr>
                <a:t>JOEL FERRY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56142"/>
              <a:ext cx="5193726" cy="113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9"/>
                </a:lnSpc>
              </a:pPr>
              <a:r>
                <a:rPr lang="en-US" sz="2326" spc="23">
                  <a:solidFill>
                    <a:srgbClr val="F8FBFD"/>
                  </a:solidFill>
                  <a:latin typeface="Montserrat Light"/>
                </a:rPr>
                <a:t>Utah Department of Natural Resources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483854" y="7918527"/>
            <a:ext cx="3895294" cy="1339773"/>
            <a:chOff x="0" y="0"/>
            <a:chExt cx="5193726" cy="1786364"/>
          </a:xfrm>
        </p:grpSpPr>
        <p:sp>
          <p:nvSpPr>
            <p:cNvPr id="9" name="TextBox 9"/>
            <p:cNvSpPr txBox="1"/>
            <p:nvPr/>
          </p:nvSpPr>
          <p:spPr>
            <a:xfrm>
              <a:off x="0" y="-76200"/>
              <a:ext cx="5193726" cy="5469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9"/>
                </a:lnSpc>
              </a:pPr>
              <a:r>
                <a:rPr lang="en-US" sz="2326" spc="255">
                  <a:solidFill>
                    <a:srgbClr val="F8FBFD"/>
                  </a:solidFill>
                  <a:latin typeface="Montserrat Classic"/>
                </a:rPr>
                <a:t>TIM HAWKES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56142"/>
              <a:ext cx="5193726" cy="1130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9"/>
                </a:lnSpc>
              </a:pPr>
              <a:r>
                <a:rPr lang="en-US" sz="2326" spc="23">
                  <a:solidFill>
                    <a:srgbClr val="F8FBFD"/>
                  </a:solidFill>
                  <a:latin typeface="Montserrat Light"/>
                </a:rPr>
                <a:t>Utah House of Reprentatives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89415" y="962025"/>
            <a:ext cx="14909170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CHALLENGES &amp; SOLUTIONS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5164173" y="1818079"/>
            <a:ext cx="6531866" cy="131940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3" name="AutoShape 13"/>
          <p:cNvSpPr/>
          <p:nvPr/>
        </p:nvSpPr>
        <p:spPr>
          <a:xfrm>
            <a:off x="-3408039" y="1797127"/>
            <a:ext cx="6552817" cy="194794"/>
          </a:xfrm>
          <a:prstGeom prst="rect">
            <a:avLst/>
          </a:prstGeom>
          <a:solidFill>
            <a:srgbClr val="F8FBFD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l="25854" r="10514" b="50635"/>
          <a:stretch>
            <a:fillRect/>
          </a:stretch>
        </p:blipFill>
        <p:spPr>
          <a:xfrm>
            <a:off x="3112229" y="3277712"/>
            <a:ext cx="3485243" cy="405965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b="6814"/>
          <a:stretch>
            <a:fillRect/>
          </a:stretch>
        </p:blipFill>
        <p:spPr>
          <a:xfrm>
            <a:off x="11690111" y="3277712"/>
            <a:ext cx="3485243" cy="40596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 l="7373" r="7373"/>
          <a:stretch>
            <a:fillRect/>
          </a:stretch>
        </p:blipFill>
        <p:spPr>
          <a:xfrm>
            <a:off x="7400185" y="3277712"/>
            <a:ext cx="3485243" cy="405965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212621" y="1868096"/>
            <a:ext cx="13862758" cy="69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</a:pPr>
            <a:r>
              <a:rPr lang="en-US" sz="3800" spc="418">
                <a:solidFill>
                  <a:srgbClr val="F8FBFD"/>
                </a:solidFill>
                <a:latin typeface="Montserrat Classic"/>
              </a:rPr>
              <a:t>FIRESIDE CHAT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1" r="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24765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597923" y="3459718"/>
            <a:ext cx="15092155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0"/>
              </a:lnSpc>
            </a:pPr>
            <a:r>
              <a:rPr lang="en-US" sz="7500" spc="67">
                <a:solidFill>
                  <a:srgbClr val="F8FBFD"/>
                </a:solidFill>
                <a:latin typeface="Montserrat Classic"/>
              </a:rPr>
              <a:t>Challenges &amp; Solutions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12621" y="5688818"/>
            <a:ext cx="13862758" cy="697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</a:pPr>
            <a:r>
              <a:rPr lang="en-US" sz="3800" spc="418">
                <a:solidFill>
                  <a:srgbClr val="F8FBFD"/>
                </a:solidFill>
                <a:latin typeface="Montserrat Classic"/>
              </a:rPr>
              <a:t>FIRESIDE CHAT</a:t>
            </a:r>
          </a:p>
        </p:txBody>
      </p:sp>
      <p:sp>
        <p:nvSpPr>
          <p:cNvPr id="6" name="AutoShape 6"/>
          <p:cNvSpPr/>
          <p:nvPr/>
        </p:nvSpPr>
        <p:spPr>
          <a:xfrm>
            <a:off x="6925630" y="5143500"/>
            <a:ext cx="4436739" cy="173843"/>
          </a:xfrm>
          <a:prstGeom prst="rect">
            <a:avLst/>
          </a:prstGeom>
          <a:solidFill>
            <a:srgbClr val="F8FBFD"/>
          </a:solidFill>
        </p:spPr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3440811"/>
            <a:chOff x="0" y="0"/>
            <a:chExt cx="20122873" cy="45877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Mineral Extraction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CHALLENGE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Dust Mitigation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CHALLENGE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22" r="1722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3440811"/>
            <a:chOff x="0" y="0"/>
            <a:chExt cx="20122873" cy="45877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Pipeline from the Pacific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Cloud Seeding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547" b="754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665302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4640961"/>
            <a:chOff x="0" y="0"/>
            <a:chExt cx="20122873" cy="61879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Municipal &amp; Industrial Water Use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Agriculture Optimization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06" b="77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3440811"/>
            <a:chOff x="0" y="0"/>
            <a:chExt cx="20122873" cy="45877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Leasing Water Rights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4" b="14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388" r="338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4953000"/>
            <a:ext cx="18707100" cy="53340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2167145" y="5825217"/>
            <a:ext cx="15092155" cy="3433083"/>
            <a:chOff x="0" y="0"/>
            <a:chExt cx="20122873" cy="4577444"/>
          </a:xfrm>
        </p:grpSpPr>
        <p:sp>
          <p:nvSpPr>
            <p:cNvPr id="5" name="TextBox 5"/>
            <p:cNvSpPr txBox="1"/>
            <p:nvPr/>
          </p:nvSpPr>
          <p:spPr>
            <a:xfrm>
              <a:off x="0" y="3005819"/>
              <a:ext cx="20122873" cy="15716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Ongoing Downstream Efforts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639196" y="-123825"/>
              <a:ext cx="18483677" cy="889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814"/>
                </a:lnSpc>
              </a:pPr>
              <a:r>
                <a:rPr lang="en-US" sz="3800" spc="418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14207220" y="1794256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09550" y="0"/>
            <a:ext cx="18707100" cy="665302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1028700" y="1028700"/>
            <a:ext cx="15092155" cy="4640961"/>
            <a:chOff x="0" y="0"/>
            <a:chExt cx="20122873" cy="6187949"/>
          </a:xfrm>
        </p:grpSpPr>
        <p:sp>
          <p:nvSpPr>
            <p:cNvPr id="5" name="TextBox 5"/>
            <p:cNvSpPr txBox="1"/>
            <p:nvPr/>
          </p:nvSpPr>
          <p:spPr>
            <a:xfrm>
              <a:off x="0" y="3016124"/>
              <a:ext cx="20122873" cy="3171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450"/>
                </a:lnSpc>
              </a:pPr>
              <a:r>
                <a:rPr lang="en-US" sz="7500" spc="67">
                  <a:solidFill>
                    <a:srgbClr val="F8FBFD"/>
                  </a:solidFill>
                  <a:latin typeface="Montserrat Classic Bold"/>
                </a:rPr>
                <a:t>Federal Funding &amp; National Involvement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23825"/>
              <a:ext cx="18483677" cy="8893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813"/>
                </a:lnSpc>
              </a:pPr>
              <a:r>
                <a:rPr lang="en-US" sz="3799" spc="417">
                  <a:solidFill>
                    <a:srgbClr val="F8FBFD"/>
                  </a:solidFill>
                  <a:latin typeface="Montserrat Classic"/>
                </a:rPr>
                <a:t>SOLUTION</a:t>
              </a:r>
            </a:p>
          </p:txBody>
        </p:sp>
        <p:sp>
          <p:nvSpPr>
            <p:cNvPr id="7" name="AutoShape 7"/>
            <p:cNvSpPr/>
            <p:nvPr/>
          </p:nvSpPr>
          <p:spPr>
            <a:xfrm>
              <a:off x="0" y="1798758"/>
              <a:ext cx="5915653" cy="231790"/>
            </a:xfrm>
            <a:prstGeom prst="rect">
              <a:avLst/>
            </a:prstGeom>
            <a:solidFill>
              <a:srgbClr val="F8FBFD"/>
            </a:solidFill>
          </p:spPr>
        </p:sp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266700" y="3276600"/>
            <a:ext cx="18821400" cy="7467600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7620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5" name="AutoShape 5"/>
          <p:cNvSpPr/>
          <p:nvPr/>
        </p:nvSpPr>
        <p:spPr>
          <a:xfrm>
            <a:off x="7620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49911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AutoShape 7"/>
          <p:cNvSpPr/>
          <p:nvPr/>
        </p:nvSpPr>
        <p:spPr>
          <a:xfrm>
            <a:off x="49911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92202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9" name="AutoShape 9"/>
          <p:cNvSpPr/>
          <p:nvPr/>
        </p:nvSpPr>
        <p:spPr>
          <a:xfrm>
            <a:off x="92202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sp>
        <p:nvSpPr>
          <p:cNvPr id="10" name="AutoShape 10"/>
          <p:cNvSpPr/>
          <p:nvPr/>
        </p:nvSpPr>
        <p:spPr>
          <a:xfrm>
            <a:off x="13449300" y="3840479"/>
            <a:ext cx="4076700" cy="6038754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11" name="AutoShape 11"/>
          <p:cNvSpPr/>
          <p:nvPr/>
        </p:nvSpPr>
        <p:spPr>
          <a:xfrm>
            <a:off x="13449300" y="3840479"/>
            <a:ext cx="4076700" cy="1758874"/>
          </a:xfrm>
          <a:prstGeom prst="rect">
            <a:avLst/>
          </a:prstGeom>
          <a:solidFill>
            <a:srgbClr val="053D57">
              <a:alpha val="19608"/>
            </a:srgbClr>
          </a:solidFill>
        </p:spPr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l="25854" r="10514" b="55221"/>
          <a:stretch>
            <a:fillRect/>
          </a:stretch>
        </p:blipFill>
        <p:spPr>
          <a:xfrm>
            <a:off x="1057728" y="5875669"/>
            <a:ext cx="3485243" cy="36825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 t="9490" b="11079"/>
          <a:stretch>
            <a:fillRect/>
          </a:stretch>
        </p:blipFill>
        <p:spPr>
          <a:xfrm>
            <a:off x="5286828" y="5875669"/>
            <a:ext cx="3485243" cy="36825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t="966" b="14090"/>
          <a:stretch>
            <a:fillRect/>
          </a:stretch>
        </p:blipFill>
        <p:spPr>
          <a:xfrm>
            <a:off x="9515928" y="5875669"/>
            <a:ext cx="3485243" cy="36825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/>
          <a:srcRect b="14844"/>
          <a:stretch>
            <a:fillRect/>
          </a:stretch>
        </p:blipFill>
        <p:spPr>
          <a:xfrm>
            <a:off x="13774057" y="5875669"/>
            <a:ext cx="3485243" cy="3682533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28700" y="962025"/>
            <a:ext cx="16280770" cy="1644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60"/>
              </a:lnSpc>
            </a:pPr>
            <a:r>
              <a:rPr lang="en-US" sz="6000" spc="174">
                <a:solidFill>
                  <a:srgbClr val="F8FBFD"/>
                </a:solidFill>
                <a:latin typeface="Montserrat Classic Bold"/>
              </a:rPr>
              <a:t>FEDERAL EFFORTS</a:t>
            </a:r>
          </a:p>
          <a:p>
            <a:pPr>
              <a:lnSpc>
                <a:spcPts val="5239"/>
              </a:lnSpc>
            </a:pPr>
            <a:r>
              <a:rPr lang="en-US" sz="3999" spc="115">
                <a:solidFill>
                  <a:srgbClr val="F8FBFD"/>
                </a:solidFill>
                <a:latin typeface="Montserrat Classic"/>
              </a:rPr>
              <a:t>PANEL DISCUSSION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5321" y="3815994"/>
            <a:ext cx="3690058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MODERATOR SPEAKER BRAD WILSON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84421" y="3815994"/>
            <a:ext cx="3690058" cy="1712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CONGRESSMAN BLAKE MOORE (UT 1)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13521" y="4106507"/>
            <a:ext cx="3690058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SENATOR</a:t>
            </a:r>
          </a:p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 MIKE LEE (UT)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99669" y="4106507"/>
            <a:ext cx="3775962" cy="113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0"/>
              </a:lnSpc>
            </a:pPr>
            <a:r>
              <a:rPr lang="en-US" sz="3000" spc="330">
                <a:solidFill>
                  <a:srgbClr val="053D57"/>
                </a:solidFill>
                <a:latin typeface="Montserrat Classic"/>
              </a:rPr>
              <a:t>SENATOR JOHN BARRASSO (WY)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4555" r="1455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-476250" y="3281883"/>
            <a:ext cx="19240500" cy="3723233"/>
          </a:xfrm>
          <a:prstGeom prst="rect">
            <a:avLst/>
          </a:prstGeom>
          <a:solidFill>
            <a:srgbClr val="053D57">
              <a:alpha val="89804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1986700" y="4279900"/>
            <a:ext cx="14314600" cy="16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99"/>
              </a:lnSpc>
            </a:pPr>
            <a:r>
              <a:rPr lang="en-US" sz="9999" spc="289">
                <a:solidFill>
                  <a:srgbClr val="F8FBFD"/>
                </a:solidFill>
                <a:latin typeface="Montserrat Classic Bold"/>
              </a:rPr>
              <a:t>LUNCH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32" b="9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4705" y="2533490"/>
            <a:ext cx="16958589" cy="90549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249"/>
          <a:stretch>
            <a:fillRect/>
          </a:stretch>
        </p:blipFill>
        <p:spPr>
          <a:xfrm>
            <a:off x="245087" y="4771831"/>
            <a:ext cx="5530386" cy="1946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5809" y="4329201"/>
            <a:ext cx="2303322" cy="5118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30" r="2831"/>
          <a:stretch>
            <a:fillRect/>
          </a:stretch>
        </p:blipFill>
        <p:spPr>
          <a:xfrm>
            <a:off x="142875" y="6888447"/>
            <a:ext cx="6475309" cy="1274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67753"/>
            <a:ext cx="16230600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 spc="58">
                <a:solidFill>
                  <a:srgbClr val="053D57"/>
                </a:solidFill>
                <a:latin typeface="Montserrat Classic Bold"/>
              </a:rPr>
              <a:t>SPECIAL THANKS TO OUR SPONSORS!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39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MEAL SPONSORS: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358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VIDEO  SPONSOR: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761" y="3191595"/>
            <a:ext cx="648334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TABLE AND EXHIBIT  SPONSORS: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193" r="3383"/>
          <a:stretch>
            <a:fillRect/>
          </a:stretch>
        </p:blipFill>
        <p:spPr>
          <a:xfrm>
            <a:off x="10207791" y="9274953"/>
            <a:ext cx="2052650" cy="619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0732" t="22835" r="13215" b="18004"/>
          <a:stretch>
            <a:fillRect/>
          </a:stretch>
        </p:blipFill>
        <p:spPr>
          <a:xfrm>
            <a:off x="11073739" y="8269533"/>
            <a:ext cx="2052650" cy="5848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9728" t="10631" r="12160" b="6485"/>
          <a:stretch>
            <a:fillRect/>
          </a:stretch>
        </p:blipFill>
        <p:spPr>
          <a:xfrm>
            <a:off x="13117630" y="8647990"/>
            <a:ext cx="1174900" cy="12466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114" r="3383"/>
          <a:stretch>
            <a:fillRect/>
          </a:stretch>
        </p:blipFill>
        <p:spPr>
          <a:xfrm>
            <a:off x="15149718" y="8897729"/>
            <a:ext cx="2052650" cy="7471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6714" b="6714"/>
          <a:stretch>
            <a:fillRect/>
          </a:stretch>
        </p:blipFill>
        <p:spPr>
          <a:xfrm>
            <a:off x="10901977" y="3882232"/>
            <a:ext cx="1534731" cy="938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518476" y="8005862"/>
            <a:ext cx="2052650" cy="7569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94866" y="6614147"/>
            <a:ext cx="2052650" cy="963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1755" t="10237" r="1462" b="3812"/>
          <a:stretch>
            <a:fillRect/>
          </a:stretch>
        </p:blipFill>
        <p:spPr>
          <a:xfrm>
            <a:off x="9812035" y="6689080"/>
            <a:ext cx="2052650" cy="888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0442" y="6385970"/>
            <a:ext cx="1246673" cy="1246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 l="6559" t="12487" r="5976" b="14099"/>
          <a:stretch>
            <a:fillRect/>
          </a:stretch>
        </p:blipFill>
        <p:spPr>
          <a:xfrm>
            <a:off x="14368541" y="4297404"/>
            <a:ext cx="2052650" cy="769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 l="8732" r="5457"/>
          <a:stretch>
            <a:fillRect/>
          </a:stretch>
        </p:blipFill>
        <p:spPr>
          <a:xfrm>
            <a:off x="12753751" y="4197804"/>
            <a:ext cx="1069776" cy="12466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705080" y="5447061"/>
            <a:ext cx="1619681" cy="9389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544801" y="4478608"/>
            <a:ext cx="1428998" cy="9389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18522" t="19083" r="25551" b="11882"/>
          <a:stretch>
            <a:fillRect/>
          </a:stretch>
        </p:blipFill>
        <p:spPr>
          <a:xfrm>
            <a:off x="13823527" y="7022860"/>
            <a:ext cx="1133818" cy="12466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016289" y="5745517"/>
            <a:ext cx="2052650" cy="6404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 t="9316"/>
          <a:stretch>
            <a:fillRect/>
          </a:stretch>
        </p:blipFill>
        <p:spPr>
          <a:xfrm>
            <a:off x="10047414" y="4948062"/>
            <a:ext cx="2052650" cy="6432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60618" y="7776289"/>
            <a:ext cx="1268074" cy="98648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460618" y="5869888"/>
            <a:ext cx="2639447" cy="44136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418383" y="225012"/>
            <a:ext cx="11451235" cy="9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800" spc="52">
                <a:solidFill>
                  <a:srgbClr val="053D57"/>
                </a:solidFill>
                <a:latin typeface="Montserrat Classic Bold"/>
              </a:rPr>
              <a:t>GREAT SALT LAKE SUMMIT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26395" y="70297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4511711" y="68392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6050" y="3256788"/>
            <a:ext cx="12915900" cy="3773424"/>
            <a:chOff x="0" y="0"/>
            <a:chExt cx="17221200" cy="503123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17221200" cy="5031232"/>
            </a:xfrm>
            <a:prstGeom prst="rect">
              <a:avLst/>
            </a:prstGeom>
            <a:solidFill>
              <a:srgbClr val="F8FBFD">
                <a:alpha val="8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64161" y="3407242"/>
              <a:ext cx="15892877" cy="7023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90"/>
                </a:lnSpc>
              </a:pPr>
              <a:r>
                <a:rPr lang="en-US" sz="3000" spc="330">
                  <a:solidFill>
                    <a:srgbClr val="053D57"/>
                  </a:solidFill>
                  <a:latin typeface="Montserrat Classic"/>
                </a:rPr>
                <a:t>SPEAKER BRAD WILSON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14755" y="1035980"/>
              <a:ext cx="15591691" cy="20736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664"/>
                </a:lnSpc>
              </a:pPr>
              <a:r>
                <a:rPr lang="en-US" sz="10800" spc="756">
                  <a:solidFill>
                    <a:srgbClr val="053D57"/>
                  </a:solidFill>
                  <a:latin typeface="Montserrat Classic Bold"/>
                </a:rPr>
                <a:t>WHAT'S NEXT?</a:t>
              </a:r>
            </a:p>
          </p:txBody>
        </p:sp>
      </p:grpSp>
      <p:sp>
        <p:nvSpPr>
          <p:cNvPr id="7" name="AutoShape 7"/>
          <p:cNvSpPr/>
          <p:nvPr/>
        </p:nvSpPr>
        <p:spPr>
          <a:xfrm>
            <a:off x="-3408039" y="1028700"/>
            <a:ext cx="4436739" cy="173843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8" name="AutoShape 8"/>
          <p:cNvSpPr/>
          <p:nvPr/>
        </p:nvSpPr>
        <p:spPr>
          <a:xfrm>
            <a:off x="17259300" y="9084457"/>
            <a:ext cx="4436739" cy="173843"/>
          </a:xfrm>
          <a:prstGeom prst="rect">
            <a:avLst/>
          </a:prstGeom>
          <a:solidFill>
            <a:srgbClr val="F8FBFD"/>
          </a:solidFill>
        </p:spPr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4026" y="2298540"/>
            <a:ext cx="10519947" cy="568991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</a:blip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>
              <a:alpha val="94902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8"/>
          <a:stretch>
            <a:fillRect/>
          </a:stretch>
        </p:blipFill>
        <p:spPr>
          <a:xfrm>
            <a:off x="1702664" y="5744818"/>
            <a:ext cx="7165222" cy="28566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9978" y="6558882"/>
            <a:ext cx="6369913" cy="21532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975091" y="1317281"/>
            <a:ext cx="6057123" cy="27888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02664" y="1563661"/>
            <a:ext cx="4640684" cy="254242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75760" y="2946341"/>
            <a:ext cx="6136480" cy="4059026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90000"/>
          </a:blip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1028700"/>
            <a:ext cx="16230600" cy="82296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4026" y="2298540"/>
            <a:ext cx="10519947" cy="568991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57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9532" b="953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64705" y="2533490"/>
            <a:ext cx="16958589" cy="90549"/>
          </a:xfrm>
          <a:prstGeom prst="rect">
            <a:avLst/>
          </a:prstGeom>
          <a:solidFill>
            <a:srgbClr val="053D57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3249"/>
          <a:stretch>
            <a:fillRect/>
          </a:stretch>
        </p:blipFill>
        <p:spPr>
          <a:xfrm>
            <a:off x="245087" y="4771831"/>
            <a:ext cx="5530386" cy="19463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65809" y="4329201"/>
            <a:ext cx="2303322" cy="5118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2530" r="2831"/>
          <a:stretch>
            <a:fillRect/>
          </a:stretch>
        </p:blipFill>
        <p:spPr>
          <a:xfrm>
            <a:off x="142875" y="6888447"/>
            <a:ext cx="6475309" cy="12744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1067753"/>
            <a:ext cx="16230600" cy="1026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0"/>
              </a:lnSpc>
            </a:pPr>
            <a:r>
              <a:rPr lang="en-US" sz="6500" spc="58">
                <a:solidFill>
                  <a:srgbClr val="053D57"/>
                </a:solidFill>
                <a:latin typeface="Montserrat Classic Bold"/>
              </a:rPr>
              <a:t>SPECIAL THANKS TO OUR SPONSORS!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639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MEAL SPONSORS: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33585" y="3191595"/>
            <a:ext cx="5167770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VIDEO  SPONSOR: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148761" y="3191595"/>
            <a:ext cx="6483349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000" spc="30">
                <a:solidFill>
                  <a:srgbClr val="10335B"/>
                </a:solidFill>
                <a:latin typeface="Montserrat Light Italics"/>
              </a:rPr>
              <a:t>TABLE AND EXHIBIT  SPONSORS: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5193" r="3383"/>
          <a:stretch>
            <a:fillRect/>
          </a:stretch>
        </p:blipFill>
        <p:spPr>
          <a:xfrm>
            <a:off x="10207791" y="9274953"/>
            <a:ext cx="2052650" cy="61930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l="10732" t="22835" r="13215" b="18004"/>
          <a:stretch>
            <a:fillRect/>
          </a:stretch>
        </p:blipFill>
        <p:spPr>
          <a:xfrm>
            <a:off x="11073739" y="8269533"/>
            <a:ext cx="2052650" cy="5848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 l="9728" t="10631" r="12160" b="6485"/>
          <a:stretch>
            <a:fillRect/>
          </a:stretch>
        </p:blipFill>
        <p:spPr>
          <a:xfrm>
            <a:off x="13117630" y="8647990"/>
            <a:ext cx="1174900" cy="124667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 l="2114" r="3383"/>
          <a:stretch>
            <a:fillRect/>
          </a:stretch>
        </p:blipFill>
        <p:spPr>
          <a:xfrm>
            <a:off x="15149718" y="8897729"/>
            <a:ext cx="2052650" cy="7471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/>
          <a:srcRect t="6714" b="6714"/>
          <a:stretch>
            <a:fillRect/>
          </a:stretch>
        </p:blipFill>
        <p:spPr>
          <a:xfrm>
            <a:off x="10901977" y="3882232"/>
            <a:ext cx="1534731" cy="93890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452645" y="7958892"/>
            <a:ext cx="2052650" cy="75691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394866" y="6614147"/>
            <a:ext cx="2052650" cy="9637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/>
          <a:srcRect l="1755" t="10237" r="1462" b="3812"/>
          <a:stretch>
            <a:fillRect/>
          </a:stretch>
        </p:blipFill>
        <p:spPr>
          <a:xfrm>
            <a:off x="9812035" y="6689080"/>
            <a:ext cx="2052650" cy="888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260442" y="6385970"/>
            <a:ext cx="1246673" cy="1246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5"/>
          <a:srcRect l="6559" t="12487" r="5976" b="14099"/>
          <a:stretch>
            <a:fillRect/>
          </a:stretch>
        </p:blipFill>
        <p:spPr>
          <a:xfrm>
            <a:off x="14368541" y="4297404"/>
            <a:ext cx="2052650" cy="76914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/>
          <a:srcRect l="8732" r="5457"/>
          <a:stretch>
            <a:fillRect/>
          </a:stretch>
        </p:blipFill>
        <p:spPr>
          <a:xfrm>
            <a:off x="12753751" y="4197804"/>
            <a:ext cx="1069776" cy="124667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3705080" y="5447061"/>
            <a:ext cx="1619681" cy="93890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87869" y="4478608"/>
            <a:ext cx="1428998" cy="93890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/>
          <a:srcRect l="18522" t="19083" r="25551" b="11882"/>
          <a:stretch>
            <a:fillRect/>
          </a:stretch>
        </p:blipFill>
        <p:spPr>
          <a:xfrm>
            <a:off x="13823527" y="7022860"/>
            <a:ext cx="1133818" cy="124667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6016289" y="5745517"/>
            <a:ext cx="2052650" cy="640453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1"/>
          <a:srcRect t="9316"/>
          <a:stretch>
            <a:fillRect/>
          </a:stretch>
        </p:blipFill>
        <p:spPr>
          <a:xfrm>
            <a:off x="10047414" y="4948062"/>
            <a:ext cx="2052650" cy="64321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460618" y="7776289"/>
            <a:ext cx="1268074" cy="98648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9460618" y="5869888"/>
            <a:ext cx="2639447" cy="441369"/>
          </a:xfrm>
          <a:prstGeom prst="rect">
            <a:avLst/>
          </a:prstGeom>
        </p:spPr>
      </p:pic>
      <p:sp>
        <p:nvSpPr>
          <p:cNvPr id="29" name="TextBox 29"/>
          <p:cNvSpPr txBox="1"/>
          <p:nvPr/>
        </p:nvSpPr>
        <p:spPr>
          <a:xfrm>
            <a:off x="3418383" y="225012"/>
            <a:ext cx="11451235" cy="917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5800" spc="52">
                <a:solidFill>
                  <a:srgbClr val="053D57"/>
                </a:solidFill>
                <a:latin typeface="Montserrat Classic Bold"/>
              </a:rPr>
              <a:t>GREAT SALT LAKE SUMMIT</a:t>
            </a:r>
          </a:p>
        </p:txBody>
      </p:sp>
      <p:sp>
        <p:nvSpPr>
          <p:cNvPr id="30" name="AutoShape 30"/>
          <p:cNvSpPr/>
          <p:nvPr/>
        </p:nvSpPr>
        <p:spPr>
          <a:xfrm>
            <a:off x="426395" y="70297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AutoShape 31"/>
          <p:cNvSpPr/>
          <p:nvPr/>
        </p:nvSpPr>
        <p:spPr>
          <a:xfrm>
            <a:off x="14511711" y="683926"/>
            <a:ext cx="3328665" cy="0"/>
          </a:xfrm>
          <a:prstGeom prst="line">
            <a:avLst/>
          </a:prstGeom>
          <a:ln w="38100" cap="flat">
            <a:solidFill>
              <a:srgbClr val="10335B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350</Words>
  <Application>Microsoft Macintosh PowerPoint</Application>
  <PresentationFormat>Custom</PresentationFormat>
  <Paragraphs>102</Paragraphs>
  <Slides>60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Playfair Display</vt:lpstr>
      <vt:lpstr>Montserrat Classic</vt:lpstr>
      <vt:lpstr>Montserrat Light Italics</vt:lpstr>
      <vt:lpstr>Crimson Pro</vt:lpstr>
      <vt:lpstr>Crimson Pro Italics</vt:lpstr>
      <vt:lpstr>Montserrat Classic Bold</vt:lpstr>
      <vt:lpstr>Calibri</vt:lpstr>
      <vt:lpstr>Crimson Pro Bold</vt:lpstr>
      <vt:lpstr>Arial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GSL Summit Slides</dc:title>
  <cp:lastModifiedBy>Alexa Musselman</cp:lastModifiedBy>
  <cp:revision>3</cp:revision>
  <dcterms:created xsi:type="dcterms:W3CDTF">2006-08-16T00:00:00Z</dcterms:created>
  <dcterms:modified xsi:type="dcterms:W3CDTF">2022-10-13T19:10:01Z</dcterms:modified>
  <dc:identifier>DAFLBMqoqXQ</dc:identifier>
</cp:coreProperties>
</file>