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9"/>
  </p:normalViewPr>
  <p:slideViewPr>
    <p:cSldViewPr snapToGrid="0" snapToObjects="1">
      <p:cViewPr varScale="1">
        <p:scale>
          <a:sx n="88" d="100"/>
          <a:sy n="88" d="100"/>
        </p:scale>
        <p:origin x="9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The average home would see an increase of approximately $10 on property taxes in year 1 under this new proposal. In five years, that same household would see an increase of about $39. </a:t>
            </a:r>
            <a:endParaRPr sz="1400"/>
          </a:p>
          <a:p>
            <a:pPr marL="171450" marR="0" lvl="0" indent="-95250" algn="l" rtl="0">
              <a:lnSpc>
                <a:spcPct val="100000"/>
              </a:lnSpc>
              <a:spcBef>
                <a:spcPts val="0"/>
              </a:spcBef>
              <a:spcAft>
                <a:spcPts val="0"/>
              </a:spcAft>
              <a:buClr>
                <a:schemeClr val="dk1"/>
              </a:buClr>
              <a:buSzPts val="1200"/>
              <a:buFont typeface="Arial"/>
              <a:buNone/>
            </a:pPr>
            <a:endParaRPr sz="1400" b="0" i="0" u="none" strike="noStrike">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The growth is slow and sustainable, unlike the extreme property tax hikes we have seen throughout the state. </a:t>
            </a:r>
            <a:endParaRPr sz="1400"/>
          </a:p>
          <a:p>
            <a:pPr marL="171450" lvl="0" indent="-95250" algn="l" rtl="0">
              <a:lnSpc>
                <a:spcPct val="100000"/>
              </a:lnSpc>
              <a:spcBef>
                <a:spcPts val="0"/>
              </a:spcBef>
              <a:spcAft>
                <a:spcPts val="0"/>
              </a:spcAft>
              <a:buClr>
                <a:schemeClr val="dk1"/>
              </a:buClr>
              <a:buSzPts val="1200"/>
              <a:buFont typeface="Arial"/>
              <a:buNone/>
            </a:pPr>
            <a:endParaRPr sz="1400"/>
          </a:p>
        </p:txBody>
      </p:sp>
      <p:sp>
        <p:nvSpPr>
          <p:cNvPr id="114" name="Google Shape;11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Font typeface="Arial"/>
              <a:buChar char="•"/>
            </a:pPr>
            <a:r>
              <a:rPr lang="en-US" sz="1200" b="0" i="0" u="none" strike="noStrike" cap="none">
                <a:solidFill>
                  <a:schemeClr val="dk1"/>
                </a:solidFill>
                <a:latin typeface="Calibri"/>
                <a:ea typeface="Calibri"/>
                <a:cs typeface="Calibri"/>
                <a:sym typeface="Calibri"/>
              </a:rPr>
              <a:t>The Utah Education Guarantee will put in place a more stable funding structure for education.</a:t>
            </a:r>
            <a:endParaRPr/>
          </a:p>
          <a:p>
            <a:pPr marL="457200" lvl="0" indent="-139700" algn="l" rtl="0">
              <a:lnSpc>
                <a:spcPct val="100000"/>
              </a:lnSpc>
              <a:spcBef>
                <a:spcPts val="0"/>
              </a:spcBef>
              <a:spcAft>
                <a:spcPts val="0"/>
              </a:spcAft>
              <a:buSzPts val="1400"/>
              <a:buFont typeface="Arial"/>
              <a:buNone/>
            </a:pPr>
            <a:endParaRPr sz="1200" b="0" i="0" u="none" strike="noStrike" cap="none">
              <a:solidFill>
                <a:schemeClr val="dk1"/>
              </a:solidFill>
              <a:latin typeface="Calibri"/>
              <a:ea typeface="Calibri"/>
              <a:cs typeface="Calibri"/>
              <a:sym typeface="Calibri"/>
            </a:endParaRPr>
          </a:p>
          <a:p>
            <a:pPr marL="457200" lvl="0" indent="-228600" algn="l" rtl="0">
              <a:lnSpc>
                <a:spcPct val="100000"/>
              </a:lnSpc>
              <a:spcBef>
                <a:spcPts val="0"/>
              </a:spcBef>
              <a:spcAft>
                <a:spcPts val="0"/>
              </a:spcAft>
              <a:buSzPts val="1400"/>
              <a:buFont typeface="Arial"/>
              <a:buChar char="•"/>
            </a:pPr>
            <a:r>
              <a:rPr lang="en-US" sz="1200" b="0" i="0" u="none" strike="noStrike" cap="none">
                <a:solidFill>
                  <a:schemeClr val="dk1"/>
                </a:solidFill>
                <a:latin typeface="Calibri"/>
                <a:ea typeface="Calibri"/>
                <a:cs typeface="Calibri"/>
                <a:sym typeface="Calibri"/>
              </a:rPr>
              <a:t>The legislature must pass this proposal by a majority vote. </a:t>
            </a:r>
            <a:endParaRPr/>
          </a:p>
          <a:p>
            <a:pPr marL="457200" lvl="0" indent="-139700" algn="l" rtl="0">
              <a:lnSpc>
                <a:spcPct val="100000"/>
              </a:lnSpc>
              <a:spcBef>
                <a:spcPts val="0"/>
              </a:spcBef>
              <a:spcAft>
                <a:spcPts val="0"/>
              </a:spcAft>
              <a:buSzPts val="1400"/>
              <a:buFont typeface="Arial"/>
              <a:buNone/>
            </a:pPr>
            <a:endParaRPr sz="1200" b="0" i="0" u="none" strike="noStrike" cap="none">
              <a:solidFill>
                <a:schemeClr val="dk1"/>
              </a:solidFill>
              <a:latin typeface="Calibri"/>
              <a:ea typeface="Calibri"/>
              <a:cs typeface="Calibri"/>
              <a:sym typeface="Calibri"/>
            </a:endParaRPr>
          </a:p>
          <a:p>
            <a:pPr marL="457200" lvl="0" indent="-228600" algn="l" rtl="0">
              <a:lnSpc>
                <a:spcPct val="100000"/>
              </a:lnSpc>
              <a:spcBef>
                <a:spcPts val="0"/>
              </a:spcBef>
              <a:spcAft>
                <a:spcPts val="0"/>
              </a:spcAft>
              <a:buSzPts val="1400"/>
              <a:buFont typeface="Arial"/>
              <a:buChar char="•"/>
            </a:pPr>
            <a:r>
              <a:rPr lang="en-US" sz="1200" b="0" i="0" u="none" strike="noStrike" cap="none">
                <a:solidFill>
                  <a:schemeClr val="dk1"/>
                </a:solidFill>
                <a:latin typeface="Calibri"/>
                <a:ea typeface="Calibri"/>
                <a:cs typeface="Calibri"/>
                <a:sym typeface="Calibri"/>
              </a:rPr>
              <a:t>Additionally, if the legislature decides to replace the constitutional earmark with a more secure and less-volatile funding mechanism, it must receive ⅔ vote in both the House and the Senate. </a:t>
            </a:r>
            <a:endParaRPr/>
          </a:p>
          <a:p>
            <a:pPr marL="457200" lvl="0" indent="-139700" algn="l" rtl="0">
              <a:lnSpc>
                <a:spcPct val="100000"/>
              </a:lnSpc>
              <a:spcBef>
                <a:spcPts val="0"/>
              </a:spcBef>
              <a:spcAft>
                <a:spcPts val="0"/>
              </a:spcAft>
              <a:buSzPts val="1400"/>
              <a:buFont typeface="Arial"/>
              <a:buNone/>
            </a:pPr>
            <a:endParaRPr sz="1200" b="0" i="0" u="none" strike="noStrike" cap="none">
              <a:solidFill>
                <a:schemeClr val="dk1"/>
              </a:solidFill>
              <a:latin typeface="Calibri"/>
              <a:ea typeface="Calibri"/>
              <a:cs typeface="Calibri"/>
              <a:sym typeface="Calibri"/>
            </a:endParaRPr>
          </a:p>
          <a:p>
            <a:pPr marL="457200" lvl="0" indent="-228600" algn="l" rtl="0">
              <a:lnSpc>
                <a:spcPct val="100000"/>
              </a:lnSpc>
              <a:spcBef>
                <a:spcPts val="0"/>
              </a:spcBef>
              <a:spcAft>
                <a:spcPts val="0"/>
              </a:spcAft>
              <a:buSzPts val="1400"/>
              <a:buFont typeface="Arial"/>
              <a:buChar char="•"/>
            </a:pPr>
            <a:r>
              <a:rPr lang="en-US" sz="1200" b="0" i="0" u="none" strike="noStrike" cap="none">
                <a:solidFill>
                  <a:schemeClr val="dk1"/>
                </a:solidFill>
                <a:latin typeface="Calibri"/>
                <a:ea typeface="Calibri"/>
                <a:cs typeface="Calibri"/>
                <a:sym typeface="Calibri"/>
              </a:rPr>
              <a:t>If passed by the House and Senate, the replacement would be placed on the ballot in November 2020 and left in the hands of voters to approve. </a:t>
            </a:r>
            <a:endParaRPr/>
          </a:p>
        </p:txBody>
      </p:sp>
      <p:sp>
        <p:nvSpPr>
          <p:cNvPr id="121" name="Google Shape;121;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6" name="Google Shape;12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Font typeface="Arial"/>
              <a:buChar char="•"/>
            </a:pPr>
            <a:r>
              <a:rPr lang="en-US"/>
              <a:t>That is certainly our hope, but we as the legislature can’t make change alone.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We need a solid working partnership with the districts and teachers.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What this proposal does – it releases the year to year tension that currently exists.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Each year we have education stakeholders rallying for more funding – and they start with the WPU growth and inflation.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We have taken that tension away to begin with with this plan.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We allow the conversation to start around what programs and what needs are there to fill a districts strategic plan.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This is a marathon and not a sprint – we must work together to make this successful – and it starts with this caucus and this body on whether or not you want to take the opportunity to fundamentally change the way we fund education in this state.  </a:t>
            </a:r>
            <a:endParaRPr/>
          </a:p>
          <a:p>
            <a:pPr marL="457200" lvl="0" indent="-139700" algn="l" rtl="0">
              <a:lnSpc>
                <a:spcPct val="100000"/>
              </a:lnSpc>
              <a:spcBef>
                <a:spcPts val="0"/>
              </a:spcBef>
              <a:spcAft>
                <a:spcPts val="0"/>
              </a:spcAft>
              <a:buSzPts val="1400"/>
              <a:buFont typeface="Arial"/>
              <a:buNone/>
            </a:pPr>
            <a:endParaRPr/>
          </a:p>
          <a:p>
            <a:pPr marL="457200" lvl="0" indent="-228600" algn="l" rtl="0">
              <a:lnSpc>
                <a:spcPct val="100000"/>
              </a:lnSpc>
              <a:spcBef>
                <a:spcPts val="0"/>
              </a:spcBef>
              <a:spcAft>
                <a:spcPts val="0"/>
              </a:spcAft>
              <a:buSzPts val="1400"/>
              <a:buFont typeface="Arial"/>
              <a:buChar char="•"/>
            </a:pPr>
            <a:r>
              <a:rPr lang="en-US"/>
              <a:t>We are asking you whether or not we should allow the voters of this state to all the opportunity to move forward.  </a:t>
            </a:r>
            <a:endParaRPr/>
          </a:p>
          <a:p>
            <a:pPr marL="457200" lvl="0" indent="-139700" algn="l" rtl="0">
              <a:lnSpc>
                <a:spcPct val="100000"/>
              </a:lnSpc>
              <a:spcBef>
                <a:spcPts val="0"/>
              </a:spcBef>
              <a:spcAft>
                <a:spcPts val="0"/>
              </a:spcAft>
              <a:buSzPts val="1400"/>
              <a:buFont typeface="Arial"/>
              <a:buNone/>
            </a:pPr>
            <a:endParaRPr/>
          </a:p>
          <a:p>
            <a:pPr marL="457200" lvl="0" indent="-139700" algn="l" rtl="0">
              <a:lnSpc>
                <a:spcPct val="100000"/>
              </a:lnSpc>
              <a:spcBef>
                <a:spcPts val="0"/>
              </a:spcBef>
              <a:spcAft>
                <a:spcPts val="0"/>
              </a:spcAft>
              <a:buSzPts val="1400"/>
              <a:buFont typeface="Arial"/>
              <a:buNone/>
            </a:pPr>
            <a:endParaRPr/>
          </a:p>
        </p:txBody>
      </p:sp>
      <p:sp>
        <p:nvSpPr>
          <p:cNvPr id="127" name="Google Shape;12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Calibri"/>
                <a:ea typeface="Calibri"/>
                <a:cs typeface="Calibri"/>
                <a:sym typeface="Calibri"/>
              </a:rPr>
              <a:t>12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This guarantee means a brighter, stronger future for Utah children. </a:t>
            </a:r>
            <a:endParaRPr sz="1400"/>
          </a:p>
          <a:p>
            <a:pPr marL="171450" lvl="0" indent="-101600" algn="l" rtl="0">
              <a:lnSpc>
                <a:spcPct val="100000"/>
              </a:lnSpc>
              <a:spcBef>
                <a:spcPts val="0"/>
              </a:spcBef>
              <a:spcAft>
                <a:spcPts val="0"/>
              </a:spcAft>
              <a:buClr>
                <a:schemeClr val="dk1"/>
              </a:buClr>
              <a:buSzPts val="1100"/>
              <a:buFont typeface="Arial"/>
              <a:buNone/>
            </a:pPr>
            <a:endParaRPr sz="1400" b="0" i="0" u="none" strike="noStrike">
              <a:solidFill>
                <a:schemeClr val="dk1"/>
              </a:solidFill>
              <a:latin typeface="Calibri"/>
              <a:ea typeface="Calibri"/>
              <a:cs typeface="Calibri"/>
              <a:sym typeface="Calibri"/>
            </a:endParaRPr>
          </a:p>
          <a:p>
            <a:pPr marL="17145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Stronger futures start today - Utah’s Education Guarantee pledges to stabilize, enhance and equalize education funding in Utah. </a:t>
            </a:r>
            <a:endParaRPr sz="1400"/>
          </a:p>
          <a:p>
            <a:pPr marL="171450" lvl="0" indent="-95250" algn="l" rtl="0">
              <a:lnSpc>
                <a:spcPct val="100000"/>
              </a:lnSpc>
              <a:spcBef>
                <a:spcPts val="0"/>
              </a:spcBef>
              <a:spcAft>
                <a:spcPts val="0"/>
              </a:spcAft>
              <a:buClr>
                <a:schemeClr val="dk1"/>
              </a:buClr>
              <a:buSzPts val="1200"/>
              <a:buFont typeface="Arial"/>
              <a:buNone/>
            </a:pPr>
            <a:endParaRPr sz="1400" b="0" i="0" u="none" strike="noStrike">
              <a:solidFill>
                <a:schemeClr val="dk1"/>
              </a:solidFill>
              <a:latin typeface="Calibri"/>
              <a:ea typeface="Calibri"/>
              <a:cs typeface="Calibri"/>
              <a:sym typeface="Calibri"/>
            </a:endParaRPr>
          </a:p>
          <a:p>
            <a:pPr marL="17145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The guarantee will: </a:t>
            </a:r>
            <a:endParaRPr sz="1400"/>
          </a:p>
          <a:p>
            <a:pPr marL="457200" lvl="1" indent="0" algn="l" rtl="0">
              <a:lnSpc>
                <a:spcPct val="100000"/>
              </a:lnSpc>
              <a:spcBef>
                <a:spcPts val="0"/>
              </a:spcBef>
              <a:spcAft>
                <a:spcPts val="0"/>
              </a:spcAft>
              <a:buSzPts val="1400"/>
              <a:buNone/>
            </a:pPr>
            <a:r>
              <a:rPr lang="en-US" sz="1400" b="0" i="0" u="none" strike="noStrike">
                <a:solidFill>
                  <a:schemeClr val="dk1"/>
                </a:solidFill>
                <a:latin typeface="Calibri"/>
                <a:ea typeface="Calibri"/>
                <a:cs typeface="Calibri"/>
                <a:sym typeface="Calibri"/>
              </a:rPr>
              <a:t>Stabilize education funding sources to provide reliable funding year to year.</a:t>
            </a:r>
            <a:endParaRPr sz="1400"/>
          </a:p>
          <a:p>
            <a:pPr marL="457200" lvl="1" indent="0" algn="l" rtl="0">
              <a:lnSpc>
                <a:spcPct val="100000"/>
              </a:lnSpc>
              <a:spcBef>
                <a:spcPts val="0"/>
              </a:spcBef>
              <a:spcAft>
                <a:spcPts val="0"/>
              </a:spcAft>
              <a:buSzPts val="1400"/>
              <a:buNone/>
            </a:pPr>
            <a:r>
              <a:rPr lang="en-US" sz="1400" b="0" i="0" u="none" strike="noStrike">
                <a:solidFill>
                  <a:schemeClr val="dk1"/>
                </a:solidFill>
                <a:latin typeface="Calibri"/>
                <a:ea typeface="Calibri"/>
                <a:cs typeface="Calibri"/>
                <a:sym typeface="Calibri"/>
              </a:rPr>
              <a:t>Enhance education funding to (1) allow for adjustments for inflation, (2) to accommodate student population growth, and (3) to increase flexibility for teacher salaries.</a:t>
            </a:r>
            <a:endParaRPr sz="1400"/>
          </a:p>
          <a:p>
            <a:pPr marL="457200" lvl="1" indent="0" algn="l" rtl="0">
              <a:lnSpc>
                <a:spcPct val="100000"/>
              </a:lnSpc>
              <a:spcBef>
                <a:spcPts val="0"/>
              </a:spcBef>
              <a:spcAft>
                <a:spcPts val="0"/>
              </a:spcAft>
              <a:buSzPts val="1400"/>
              <a:buNone/>
            </a:pPr>
            <a:r>
              <a:rPr lang="en-US" sz="1400" b="0" i="0" u="none" strike="noStrike">
                <a:solidFill>
                  <a:schemeClr val="dk1"/>
                </a:solidFill>
                <a:latin typeface="Calibri"/>
                <a:ea typeface="Calibri"/>
                <a:cs typeface="Calibri"/>
                <a:sym typeface="Calibri"/>
              </a:rPr>
              <a:t>Equalize education funding statewide so no matter where a child lives, every student is given an equal opportunity to a great education. </a:t>
            </a:r>
            <a:endParaRPr sz="1400"/>
          </a:p>
          <a:p>
            <a:pPr marL="0" lvl="0" indent="0" algn="l" rtl="0">
              <a:lnSpc>
                <a:spcPct val="100000"/>
              </a:lnSpc>
              <a:spcBef>
                <a:spcPts val="0"/>
              </a:spcBef>
              <a:spcAft>
                <a:spcPts val="0"/>
              </a:spcAft>
              <a:buSzPts val="1400"/>
              <a:buNone/>
            </a:pPr>
            <a:br>
              <a:rPr lang="en-US" sz="1400" b="0" i="0" u="none" strike="noStrike">
                <a:solidFill>
                  <a:schemeClr val="dk1"/>
                </a:solidFill>
                <a:latin typeface="Calibri"/>
                <a:ea typeface="Calibri"/>
                <a:cs typeface="Calibri"/>
                <a:sym typeface="Calibri"/>
              </a:rPr>
            </a:br>
            <a:br>
              <a:rPr lang="en-US" sz="1400"/>
            </a:br>
            <a:endParaRPr sz="1400"/>
          </a:p>
        </p:txBody>
      </p:sp>
      <p:sp>
        <p:nvSpPr>
          <p:cNvPr id="133" name="Google Shape;133;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6b65ac46c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6b65ac46c5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457200" lvl="0" indent="-228600" algn="l" rtl="0">
              <a:spcBef>
                <a:spcPts val="0"/>
              </a:spcBef>
              <a:spcAft>
                <a:spcPts val="0"/>
              </a:spcAft>
              <a:buSzPts val="1400"/>
              <a:buChar char="•"/>
            </a:pPr>
            <a:r>
              <a:rPr lang="en-US" sz="1600"/>
              <a:t>You all know that income tax is earmarked for education in the Utah Constitution – only state in the nation. </a:t>
            </a:r>
            <a:endParaRPr/>
          </a:p>
          <a:p>
            <a:pPr marL="457200" lvl="0" indent="-139700" algn="l" rtl="0">
              <a:spcBef>
                <a:spcPts val="0"/>
              </a:spcBef>
              <a:spcAft>
                <a:spcPts val="0"/>
              </a:spcAft>
              <a:buClr>
                <a:srgbClr val="000000"/>
              </a:buClr>
              <a:buSzPts val="1400"/>
              <a:buFont typeface="Arial"/>
              <a:buNone/>
            </a:pPr>
            <a:endParaRPr sz="1600"/>
          </a:p>
          <a:p>
            <a:pPr marL="457200" lvl="0" indent="-228600" algn="l" rtl="0">
              <a:spcBef>
                <a:spcPts val="0"/>
              </a:spcBef>
              <a:spcAft>
                <a:spcPts val="0"/>
              </a:spcAft>
              <a:buSzPts val="1400"/>
              <a:buChar char="•"/>
            </a:pPr>
            <a:r>
              <a:rPr lang="en-US" sz="1600"/>
              <a:t>The constitutional earmark on income tax limits the state’s ability to fund the public’s needs, including education. Education funding loses ground during recessions, as the income tax is unstable and volatile.</a:t>
            </a:r>
            <a:endParaRPr/>
          </a:p>
          <a:p>
            <a:pPr marL="457200" lvl="0" indent="-139700" algn="l" rtl="0">
              <a:spcBef>
                <a:spcPts val="0"/>
              </a:spcBef>
              <a:spcAft>
                <a:spcPts val="0"/>
              </a:spcAft>
              <a:buClr>
                <a:srgbClr val="000000"/>
              </a:buClr>
              <a:buSzPts val="1400"/>
              <a:buFont typeface="Arial"/>
              <a:buNone/>
            </a:pPr>
            <a:endParaRPr sz="1600"/>
          </a:p>
          <a:p>
            <a:pPr marL="457200" lvl="0" indent="-228600" algn="l" rtl="0">
              <a:spcBef>
                <a:spcPts val="0"/>
              </a:spcBef>
              <a:spcAft>
                <a:spcPts val="0"/>
              </a:spcAft>
              <a:buSzPts val="1400"/>
              <a:buChar char="•"/>
            </a:pPr>
            <a:r>
              <a:rPr lang="en-US" sz="1600"/>
              <a:t>According to our fiscal analysts – there is only a 30% correlation between the income tax and education funding.  </a:t>
            </a:r>
            <a:endParaRPr/>
          </a:p>
          <a:p>
            <a:pPr marL="457200" lvl="0" indent="-139700" algn="l" rtl="0">
              <a:spcBef>
                <a:spcPts val="0"/>
              </a:spcBef>
              <a:spcAft>
                <a:spcPts val="0"/>
              </a:spcAft>
              <a:buClr>
                <a:srgbClr val="000000"/>
              </a:buClr>
              <a:buSzPts val="1400"/>
              <a:buFont typeface="Arial"/>
              <a:buNone/>
            </a:pPr>
            <a:endParaRPr sz="1600"/>
          </a:p>
          <a:p>
            <a:pPr marL="457200" lvl="0" indent="-228600" algn="l" rtl="0">
              <a:spcBef>
                <a:spcPts val="0"/>
              </a:spcBef>
              <a:spcAft>
                <a:spcPts val="0"/>
              </a:spcAft>
              <a:buSzPts val="1400"/>
              <a:buChar char="•"/>
            </a:pPr>
            <a:r>
              <a:rPr lang="en-US" sz="1600"/>
              <a:t>We never dreamed we’d be having this conversation a year ago, but with tax reform and the process of traveling the state and listening to constituents, it was overwhelming that they wanted us to look into this as a possible solution.  </a:t>
            </a:r>
            <a:endParaRPr/>
          </a:p>
          <a:p>
            <a:pPr marL="457200" lvl="0" indent="-139700" algn="l" rtl="0">
              <a:spcBef>
                <a:spcPts val="0"/>
              </a:spcBef>
              <a:spcAft>
                <a:spcPts val="0"/>
              </a:spcAft>
              <a:buClr>
                <a:srgbClr val="000000"/>
              </a:buClr>
              <a:buSzPts val="1400"/>
              <a:buFont typeface="Arial"/>
              <a:buNone/>
            </a:pPr>
            <a:endParaRPr sz="1600"/>
          </a:p>
          <a:p>
            <a:pPr marL="457200" lvl="0" indent="-228600" algn="l" rtl="0">
              <a:spcBef>
                <a:spcPts val="0"/>
              </a:spcBef>
              <a:spcAft>
                <a:spcPts val="0"/>
              </a:spcAft>
              <a:buSzPts val="1400"/>
              <a:buChar char="•"/>
            </a:pPr>
            <a:r>
              <a:rPr lang="en-US" sz="1600"/>
              <a:t>It opened a door to a conversation with education stakeholders about how we would go about fundamentally changing the way education was funded in the state.  </a:t>
            </a:r>
            <a:endParaRPr/>
          </a:p>
          <a:p>
            <a:pPr marL="457200" lvl="0" indent="-139700" algn="l" rtl="0">
              <a:spcBef>
                <a:spcPts val="0"/>
              </a:spcBef>
              <a:spcAft>
                <a:spcPts val="0"/>
              </a:spcAft>
              <a:buClr>
                <a:srgbClr val="000000"/>
              </a:buClr>
              <a:buSzPts val="1400"/>
              <a:buFont typeface="Arial"/>
              <a:buNone/>
            </a:pPr>
            <a:endParaRPr sz="1600"/>
          </a:p>
          <a:p>
            <a:pPr marL="457200" lvl="0" indent="-139700" algn="l" rtl="0">
              <a:spcBef>
                <a:spcPts val="0"/>
              </a:spcBef>
              <a:spcAft>
                <a:spcPts val="0"/>
              </a:spcAft>
              <a:buClr>
                <a:srgbClr val="000000"/>
              </a:buClr>
              <a:buSzPts val="1400"/>
              <a:buFont typeface="Arial"/>
              <a:buNone/>
            </a:pPr>
            <a:endParaRPr sz="1600" b="1"/>
          </a:p>
          <a:p>
            <a:pPr marL="0" lvl="0" indent="0" algn="l" rtl="0">
              <a:spcBef>
                <a:spcPts val="0"/>
              </a:spcBef>
              <a:spcAft>
                <a:spcPts val="0"/>
              </a:spcAft>
              <a:buNone/>
            </a:pPr>
            <a:endParaRPr/>
          </a:p>
        </p:txBody>
      </p:sp>
      <p:sp>
        <p:nvSpPr>
          <p:cNvPr id="61" name="Google Shape;61;g6b65ac46c5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00000"/>
              </a:lnSpc>
              <a:spcBef>
                <a:spcPts val="0"/>
              </a:spcBef>
              <a:spcAft>
                <a:spcPts val="0"/>
              </a:spcAft>
              <a:buClr>
                <a:schemeClr val="dk1"/>
              </a:buClr>
              <a:buSzPts val="1400"/>
              <a:buFont typeface="Arial"/>
              <a:buChar char="•"/>
            </a:pPr>
            <a:r>
              <a:rPr lang="en-US" sz="1400"/>
              <a:t>This proposal is reflective of our guiding principles as we</a:t>
            </a:r>
            <a:r>
              <a:rPr lang="en-US" sz="1400" b="0" i="0" u="none" strike="noStrike">
                <a:solidFill>
                  <a:schemeClr val="dk1"/>
                </a:solidFill>
                <a:latin typeface="Calibri"/>
                <a:ea typeface="Calibri"/>
                <a:cs typeface="Calibri"/>
                <a:sym typeface="Calibri"/>
              </a:rPr>
              <a:t> looked to stabilize, enhance, and equalize Utah’s public education funding</a:t>
            </a:r>
            <a:r>
              <a:rPr lang="en-US" sz="1400"/>
              <a:t>.</a:t>
            </a:r>
            <a:endParaRPr sz="1400"/>
          </a:p>
        </p:txBody>
      </p:sp>
      <p:sp>
        <p:nvSpPr>
          <p:cNvPr id="67" name="Google Shape;6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 name="Google Shape;73;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Char char="●"/>
            </a:pPr>
            <a:r>
              <a:rPr lang="en-US" sz="1400"/>
              <a:t>Now let’s move into some of the data and technical side of the proposal.</a:t>
            </a:r>
            <a:endParaRPr sz="1400"/>
          </a:p>
          <a:p>
            <a:pPr marL="0" lvl="0" indent="0" algn="l" rtl="0">
              <a:lnSpc>
                <a:spcPct val="100000"/>
              </a:lnSpc>
              <a:spcBef>
                <a:spcPts val="0"/>
              </a:spcBef>
              <a:spcAft>
                <a:spcPts val="0"/>
              </a:spcAft>
              <a:buNone/>
            </a:pPr>
            <a:endParaRPr sz="1400"/>
          </a:p>
          <a:p>
            <a:pPr marL="457200" lvl="0" indent="-317500" algn="l" rtl="0">
              <a:lnSpc>
                <a:spcPct val="100000"/>
              </a:lnSpc>
              <a:spcBef>
                <a:spcPts val="0"/>
              </a:spcBef>
              <a:spcAft>
                <a:spcPts val="0"/>
              </a:spcAft>
              <a:buSzPts val="1400"/>
              <a:buChar char="●"/>
            </a:pPr>
            <a:r>
              <a:rPr lang="en-US" sz="1400"/>
              <a:t>As can be seen in this graph, income tax is a very volatile form of revenue. Since 1998, there have been years when the state has funded public education at a higher rate, and years where state funding is lower. Usually, this coincides with the economy. This is good when the economy is thriving, but when it is not and income tax revenue is low, the state must reconcile the difference. </a:t>
            </a:r>
            <a:endParaRPr sz="1400"/>
          </a:p>
          <a:p>
            <a:pPr marL="0" lvl="0" indent="0" algn="l" rtl="0">
              <a:lnSpc>
                <a:spcPct val="100000"/>
              </a:lnSpc>
              <a:spcBef>
                <a:spcPts val="0"/>
              </a:spcBef>
              <a:spcAft>
                <a:spcPts val="0"/>
              </a:spcAft>
              <a:buSzPts val="1400"/>
              <a:buNone/>
            </a:pPr>
            <a:endParaRPr sz="1400"/>
          </a:p>
          <a:p>
            <a:pPr marL="457200" lvl="0" indent="-317500" algn="l" rtl="0">
              <a:lnSpc>
                <a:spcPct val="100000"/>
              </a:lnSpc>
              <a:spcBef>
                <a:spcPts val="0"/>
              </a:spcBef>
              <a:spcAft>
                <a:spcPts val="0"/>
              </a:spcAft>
              <a:buSzPts val="1400"/>
              <a:buChar char="●"/>
            </a:pPr>
            <a:r>
              <a:rPr lang="en-US" sz="1400"/>
              <a:t>We are hoping to replace this current funding mechanism with a stable form of revenue for public education funding. </a:t>
            </a:r>
            <a:endParaRPr sz="1400"/>
          </a:p>
        </p:txBody>
      </p:sp>
      <p:sp>
        <p:nvSpPr>
          <p:cNvPr id="74" name="Google Shape;74;p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 name="Google Shape;7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Clr>
                <a:srgbClr val="000000"/>
              </a:buClr>
              <a:buSzPts val="1400"/>
              <a:buChar char="●"/>
            </a:pPr>
            <a:r>
              <a:rPr lang="en-US" sz="1400">
                <a:solidFill>
                  <a:srgbClr val="000000"/>
                </a:solidFill>
              </a:rPr>
              <a:t>Per state statute, the state and local governments have a shared responsibility for public education funding. This proposal will change the way we fund education on both the state and local levels. </a:t>
            </a:r>
            <a:endParaRPr sz="1400"/>
          </a:p>
        </p:txBody>
      </p:sp>
      <p:sp>
        <p:nvSpPr>
          <p:cNvPr id="80" name="Google Shape;8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This graphic illustrates the difference in funding using our current funding structure and comparing that to if </a:t>
            </a:r>
            <a:r>
              <a:rPr lang="en-US" sz="1400"/>
              <a:t>this</a:t>
            </a:r>
            <a:r>
              <a:rPr lang="en-US" sz="1400" b="0" i="0" u="none" strike="noStrike">
                <a:solidFill>
                  <a:schemeClr val="dk1"/>
                </a:solidFill>
                <a:latin typeface="Calibri"/>
                <a:ea typeface="Calibri"/>
                <a:cs typeface="Calibri"/>
                <a:sym typeface="Calibri"/>
              </a:rPr>
              <a:t> would have been enacted</a:t>
            </a:r>
            <a:r>
              <a:rPr lang="en-US" sz="1400"/>
              <a:t> in 1998. </a:t>
            </a:r>
            <a:r>
              <a:rPr lang="en-US" sz="1400" b="0" i="0" u="none" strike="noStrike">
                <a:solidFill>
                  <a:schemeClr val="dk1"/>
                </a:solidFill>
                <a:latin typeface="Calibri"/>
                <a:ea typeface="Calibri"/>
                <a:cs typeface="Calibri"/>
                <a:sym typeface="Calibri"/>
              </a:rPr>
              <a:t> </a:t>
            </a:r>
            <a:endParaRPr/>
          </a:p>
          <a:p>
            <a:pPr marL="171450" marR="0" lvl="0" indent="-82550" algn="l" rtl="0">
              <a:lnSpc>
                <a:spcPct val="100000"/>
              </a:lnSpc>
              <a:spcBef>
                <a:spcPts val="0"/>
              </a:spcBef>
              <a:spcAft>
                <a:spcPts val="0"/>
              </a:spcAft>
              <a:buClr>
                <a:schemeClr val="dk1"/>
              </a:buClr>
              <a:buSzPts val="1400"/>
              <a:buFont typeface="Arial"/>
              <a:buNone/>
            </a:pPr>
            <a:endParaRPr sz="1400" b="0" i="0" u="none" strike="noStrike">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You see, we would have seen 14% more funding per pupil</a:t>
            </a:r>
            <a:r>
              <a:rPr lang="en-US" sz="1400"/>
              <a:t> this year</a:t>
            </a:r>
            <a:r>
              <a:rPr lang="en-US" sz="1400" b="0" i="0" u="none" strike="noStrike">
                <a:solidFill>
                  <a:schemeClr val="dk1"/>
                </a:solidFill>
                <a:latin typeface="Calibri"/>
                <a:ea typeface="Calibri"/>
                <a:cs typeface="Calibri"/>
                <a:sym typeface="Calibri"/>
              </a:rPr>
              <a:t>.</a:t>
            </a:r>
            <a:endParaRPr/>
          </a:p>
          <a:p>
            <a:pPr marL="171450" marR="0" lvl="0" indent="-82550" algn="l" rtl="0">
              <a:lnSpc>
                <a:spcPct val="100000"/>
              </a:lnSpc>
              <a:spcBef>
                <a:spcPts val="0"/>
              </a:spcBef>
              <a:spcAft>
                <a:spcPts val="0"/>
              </a:spcAft>
              <a:buClr>
                <a:schemeClr val="dk1"/>
              </a:buClr>
              <a:buSzPts val="1400"/>
              <a:buFont typeface="Arial"/>
              <a:buNone/>
            </a:pPr>
            <a:endParaRPr sz="1400" b="0" i="0" u="none" strike="noStrike">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 The best decisions are ones that take the long-view approach. We will not see drastic changes in education funding immediately, but this is a marathon, not a sprint. </a:t>
            </a:r>
            <a:endParaRPr/>
          </a:p>
          <a:p>
            <a:pPr marL="171450" lvl="0" indent="-82550" algn="l" rtl="0">
              <a:lnSpc>
                <a:spcPct val="100000"/>
              </a:lnSpc>
              <a:spcBef>
                <a:spcPts val="0"/>
              </a:spcBef>
              <a:spcAft>
                <a:spcPts val="0"/>
              </a:spcAft>
              <a:buClr>
                <a:schemeClr val="dk1"/>
              </a:buClr>
              <a:buSzPts val="1400"/>
              <a:buFont typeface="Arial"/>
              <a:buNone/>
            </a:pPr>
            <a:endParaRPr sz="1400"/>
          </a:p>
        </p:txBody>
      </p:sp>
      <p:sp>
        <p:nvSpPr>
          <p:cNvPr id="89" name="Google Shape;8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00000"/>
              </a:lnSpc>
              <a:spcBef>
                <a:spcPts val="0"/>
              </a:spcBef>
              <a:spcAft>
                <a:spcPts val="0"/>
              </a:spcAft>
              <a:buClr>
                <a:schemeClr val="dk1"/>
              </a:buClr>
              <a:buSzPts val="1400"/>
              <a:buFont typeface="Arial"/>
              <a:buChar char="•"/>
            </a:pPr>
            <a:r>
              <a:rPr lang="en-US" sz="1400"/>
              <a:t>Once again, if implemented in 1998, Utah would have a total of</a:t>
            </a:r>
            <a:r>
              <a:rPr lang="en-US" sz="1400" b="0" i="0" u="none" strike="noStrike">
                <a:solidFill>
                  <a:schemeClr val="dk1"/>
                </a:solidFill>
                <a:latin typeface="Calibri"/>
                <a:ea typeface="Calibri"/>
                <a:cs typeface="Calibri"/>
                <a:sym typeface="Calibri"/>
              </a:rPr>
              <a:t> $650 M more in education </a:t>
            </a:r>
            <a:r>
              <a:rPr lang="en-US" sz="1400"/>
              <a:t>funding</a:t>
            </a:r>
            <a:r>
              <a:rPr lang="en-US" sz="1400" b="0" i="0" u="none" strike="noStrike">
                <a:solidFill>
                  <a:schemeClr val="dk1"/>
                </a:solidFill>
                <a:latin typeface="Calibri"/>
                <a:ea typeface="Calibri"/>
                <a:cs typeface="Calibri"/>
                <a:sym typeface="Calibri"/>
              </a:rPr>
              <a:t> this year alone</a:t>
            </a:r>
            <a:r>
              <a:rPr lang="en-US" sz="1400"/>
              <a:t>. Can you imagine the total additional funding education would have received year after year? </a:t>
            </a:r>
            <a:r>
              <a:rPr lang="en-US" sz="1400" b="0" i="0" u="none" strike="noStrike">
                <a:solidFill>
                  <a:schemeClr val="dk1"/>
                </a:solidFill>
                <a:latin typeface="Calibri"/>
                <a:ea typeface="Calibri"/>
                <a:cs typeface="Calibri"/>
                <a:sym typeface="Calibri"/>
              </a:rPr>
              <a:t> </a:t>
            </a:r>
            <a:endParaRPr sz="1400" b="0" i="0" u="none" strike="noStrik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400"/>
          </a:p>
          <a:p>
            <a:pPr marL="285750" marR="0" lvl="0" indent="-285750" algn="l" rtl="0">
              <a:lnSpc>
                <a:spcPct val="100000"/>
              </a:lnSpc>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We need to think of our children, our grandchildren, and the many generations yet to come. </a:t>
            </a:r>
            <a:endParaRPr/>
          </a:p>
          <a:p>
            <a:pPr marL="285750" lvl="0" indent="-196850" algn="l" rtl="0">
              <a:lnSpc>
                <a:spcPct val="100000"/>
              </a:lnSpc>
              <a:spcBef>
                <a:spcPts val="0"/>
              </a:spcBef>
              <a:spcAft>
                <a:spcPts val="0"/>
              </a:spcAft>
              <a:buClr>
                <a:schemeClr val="dk1"/>
              </a:buClr>
              <a:buSzPts val="1400"/>
              <a:buFont typeface="Arial"/>
              <a:buNone/>
            </a:pPr>
            <a:endParaRPr sz="1400"/>
          </a:p>
        </p:txBody>
      </p:sp>
      <p:sp>
        <p:nvSpPr>
          <p:cNvPr id="95" name="Google Shape;9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15000"/>
              </a:lnSpc>
              <a:spcBef>
                <a:spcPts val="0"/>
              </a:spcBef>
              <a:spcAft>
                <a:spcPts val="0"/>
              </a:spcAft>
              <a:buClr>
                <a:srgbClr val="000000"/>
              </a:buClr>
              <a:buSzPts val="1400"/>
              <a:buFont typeface="Calibri"/>
              <a:buChar char="●"/>
            </a:pPr>
            <a:r>
              <a:rPr lang="en-US" sz="1400">
                <a:solidFill>
                  <a:srgbClr val="000000"/>
                </a:solidFill>
                <a:highlight>
                  <a:srgbClr val="FFFFFF"/>
                </a:highlight>
              </a:rPr>
              <a:t>The Utah Education Guarantee increases funding potential at both state and local levels. </a:t>
            </a:r>
            <a:endParaRPr/>
          </a:p>
          <a:p>
            <a:pPr marL="457200" lvl="0" indent="-228600" algn="l" rtl="0">
              <a:lnSpc>
                <a:spcPct val="115000"/>
              </a:lnSpc>
              <a:spcBef>
                <a:spcPts val="0"/>
              </a:spcBef>
              <a:spcAft>
                <a:spcPts val="0"/>
              </a:spcAft>
              <a:buClr>
                <a:srgbClr val="000000"/>
              </a:buClr>
              <a:buSzPts val="1400"/>
              <a:buFont typeface="Calibri"/>
              <a:buNone/>
            </a:pPr>
            <a:endParaRPr sz="1400">
              <a:solidFill>
                <a:srgbClr val="000000"/>
              </a:solidFill>
              <a:highlight>
                <a:srgbClr val="FFFFFF"/>
              </a:highlight>
            </a:endParaRPr>
          </a:p>
          <a:p>
            <a:pPr marL="457200" lvl="0" indent="-317500" algn="l" rtl="0">
              <a:lnSpc>
                <a:spcPct val="115000"/>
              </a:lnSpc>
              <a:spcBef>
                <a:spcPts val="0"/>
              </a:spcBef>
              <a:spcAft>
                <a:spcPts val="0"/>
              </a:spcAft>
              <a:buClr>
                <a:srgbClr val="000000"/>
              </a:buClr>
              <a:buSzPts val="1400"/>
              <a:buFont typeface="Calibri"/>
              <a:buChar char="●"/>
            </a:pPr>
            <a:r>
              <a:rPr lang="en-US" sz="1400">
                <a:solidFill>
                  <a:srgbClr val="000000"/>
                </a:solidFill>
                <a:highlight>
                  <a:srgbClr val="FFFFFF"/>
                </a:highlight>
              </a:rPr>
              <a:t>All school districts will benefit from an inflationary adjustment on their property tax revenue. </a:t>
            </a:r>
            <a:endParaRPr sz="1400">
              <a:solidFill>
                <a:srgbClr val="000000"/>
              </a:solidFill>
              <a:highlight>
                <a:srgbClr val="FFFFFF"/>
              </a:highlight>
            </a:endParaRPr>
          </a:p>
          <a:p>
            <a:pPr marL="457200" lvl="0" indent="0" algn="l" rtl="0">
              <a:lnSpc>
                <a:spcPct val="115000"/>
              </a:lnSpc>
              <a:spcBef>
                <a:spcPts val="0"/>
              </a:spcBef>
              <a:spcAft>
                <a:spcPts val="0"/>
              </a:spcAft>
              <a:buSzPts val="1400"/>
              <a:buNone/>
            </a:pPr>
            <a:endParaRPr sz="1400">
              <a:solidFill>
                <a:srgbClr val="000000"/>
              </a:solidFill>
              <a:highlight>
                <a:srgbClr val="FFFFFF"/>
              </a:highlight>
            </a:endParaRPr>
          </a:p>
          <a:p>
            <a:pPr marL="457200" lvl="0" indent="-317500" algn="l" rtl="0">
              <a:lnSpc>
                <a:spcPct val="115000"/>
              </a:lnSpc>
              <a:spcBef>
                <a:spcPts val="0"/>
              </a:spcBef>
              <a:spcAft>
                <a:spcPts val="0"/>
              </a:spcAft>
              <a:buClr>
                <a:srgbClr val="000000"/>
              </a:buClr>
              <a:buSzPts val="1400"/>
              <a:buFont typeface="Calibri"/>
              <a:buChar char="●"/>
            </a:pPr>
            <a:r>
              <a:rPr lang="en-US" sz="1400">
                <a:solidFill>
                  <a:srgbClr val="000000"/>
                </a:solidFill>
                <a:highlight>
                  <a:srgbClr val="FFFFFF"/>
                </a:highlight>
              </a:rPr>
              <a:t>School districts with per-student revenue from the inflationary adjustment that do not meet the median of all districts will receive state funding so that students in all Utah school districts have the opportunity for the same high standard of education.</a:t>
            </a:r>
            <a:endParaRPr sz="1400">
              <a:solidFill>
                <a:srgbClr val="000000"/>
              </a:solidFill>
              <a:highlight>
                <a:srgbClr val="FFFFFF"/>
              </a:highlight>
            </a:endParaRPr>
          </a:p>
          <a:p>
            <a:pPr marL="457200" lvl="0" indent="0" algn="l" rtl="0">
              <a:lnSpc>
                <a:spcPct val="115000"/>
              </a:lnSpc>
              <a:spcBef>
                <a:spcPts val="0"/>
              </a:spcBef>
              <a:spcAft>
                <a:spcPts val="0"/>
              </a:spcAft>
              <a:buSzPts val="1400"/>
              <a:buNone/>
            </a:pPr>
            <a:endParaRPr sz="1400">
              <a:solidFill>
                <a:srgbClr val="000000"/>
              </a:solidFill>
              <a:highlight>
                <a:srgbClr val="FFFFFF"/>
              </a:highlight>
            </a:endParaRPr>
          </a:p>
          <a:p>
            <a:pPr marL="457200" lvl="0" indent="-317500" algn="l" rtl="0">
              <a:lnSpc>
                <a:spcPct val="115000"/>
              </a:lnSpc>
              <a:spcBef>
                <a:spcPts val="0"/>
              </a:spcBef>
              <a:spcAft>
                <a:spcPts val="0"/>
              </a:spcAft>
              <a:buClr>
                <a:srgbClr val="000000"/>
              </a:buClr>
              <a:buSzPts val="1400"/>
              <a:buFont typeface="Calibri"/>
              <a:buChar char="●"/>
            </a:pPr>
            <a:r>
              <a:rPr lang="en-US" sz="1400">
                <a:solidFill>
                  <a:srgbClr val="000000"/>
                </a:solidFill>
                <a:highlight>
                  <a:srgbClr val="FFFFFF"/>
                </a:highlight>
              </a:rPr>
              <a:t>In simpler terms, all school districts will receive at least the median amount per weighted pupil unit from the inflationary adjustment. </a:t>
            </a:r>
            <a:endParaRPr sz="1400">
              <a:solidFill>
                <a:srgbClr val="000000"/>
              </a:solidFill>
            </a:endParaRPr>
          </a:p>
          <a:p>
            <a:pPr marL="0" lvl="0" indent="0" algn="l" rtl="0">
              <a:lnSpc>
                <a:spcPct val="100000"/>
              </a:lnSpc>
              <a:spcBef>
                <a:spcPts val="0"/>
              </a:spcBef>
              <a:spcAft>
                <a:spcPts val="0"/>
              </a:spcAft>
              <a:buSzPts val="1400"/>
              <a:buNone/>
            </a:pPr>
            <a:endParaRPr sz="1400"/>
          </a:p>
        </p:txBody>
      </p:sp>
      <p:sp>
        <p:nvSpPr>
          <p:cNvPr id="101" name="Google Shape;101;p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lnSpc>
                <a:spcPct val="100000"/>
              </a:lnSpc>
              <a:spcBef>
                <a:spcPts val="0"/>
              </a:spcBef>
              <a:spcAft>
                <a:spcPts val="0"/>
              </a:spcAft>
              <a:buClr>
                <a:schemeClr val="dk1"/>
              </a:buClr>
              <a:buSzPts val="1400"/>
              <a:buFont typeface="Arial"/>
              <a:buChar char="•"/>
            </a:pPr>
            <a:r>
              <a:rPr lang="en-US" sz="1400"/>
              <a:t>Voted, board, and capital property tax revenue will be indexed for inflation using a chained CPI (estimated at 1.83%). </a:t>
            </a:r>
            <a:endParaRPr sz="1400"/>
          </a:p>
          <a:p>
            <a:pPr marL="171450" lvl="0" indent="-95250" algn="l" rtl="0">
              <a:lnSpc>
                <a:spcPct val="100000"/>
              </a:lnSpc>
              <a:spcBef>
                <a:spcPts val="0"/>
              </a:spcBef>
              <a:spcAft>
                <a:spcPts val="0"/>
              </a:spcAft>
              <a:buClr>
                <a:schemeClr val="dk1"/>
              </a:buClr>
              <a:buSzPts val="1200"/>
              <a:buFont typeface="Arial"/>
              <a:buNone/>
            </a:pPr>
            <a:endParaRPr sz="1400"/>
          </a:p>
          <a:p>
            <a:pPr marL="171450" lvl="0" indent="-171450" algn="l" rtl="0">
              <a:lnSpc>
                <a:spcPct val="100000"/>
              </a:lnSpc>
              <a:spcBef>
                <a:spcPts val="0"/>
              </a:spcBef>
              <a:spcAft>
                <a:spcPts val="0"/>
              </a:spcAft>
              <a:buClr>
                <a:schemeClr val="dk1"/>
              </a:buClr>
              <a:buSzPts val="1400"/>
              <a:buFont typeface="Arial"/>
              <a:buChar char="•"/>
            </a:pPr>
            <a:r>
              <a:rPr lang="en-US" sz="1400"/>
              <a:t>This will exempt inflation adjustments from statutory Truth-in-Taxation requirements. </a:t>
            </a:r>
            <a:endParaRPr sz="1400"/>
          </a:p>
          <a:p>
            <a:pPr marL="171450" lvl="0" indent="-95250" algn="l" rtl="0">
              <a:lnSpc>
                <a:spcPct val="100000"/>
              </a:lnSpc>
              <a:spcBef>
                <a:spcPts val="0"/>
              </a:spcBef>
              <a:spcAft>
                <a:spcPts val="0"/>
              </a:spcAft>
              <a:buClr>
                <a:schemeClr val="dk1"/>
              </a:buClr>
              <a:buSzPts val="1200"/>
              <a:buFont typeface="Arial"/>
              <a:buNone/>
            </a:pPr>
            <a:endParaRPr sz="1400"/>
          </a:p>
          <a:p>
            <a:pPr marL="171450" lvl="0" indent="-171450" algn="l" rtl="0">
              <a:lnSpc>
                <a:spcPct val="100000"/>
              </a:lnSpc>
              <a:spcBef>
                <a:spcPts val="0"/>
              </a:spcBef>
              <a:spcAft>
                <a:spcPts val="0"/>
              </a:spcAft>
              <a:buClr>
                <a:schemeClr val="dk1"/>
              </a:buClr>
              <a:buSzPts val="1400"/>
              <a:buFont typeface="Arial"/>
              <a:buChar char="•"/>
            </a:pPr>
            <a:r>
              <a:rPr lang="en-US" sz="1400"/>
              <a:t>Property taxes are a much more stable revenue source, compared to the volatile income tax revenues. </a:t>
            </a:r>
            <a:endParaRPr/>
          </a:p>
          <a:p>
            <a:pPr marL="171450" marR="0" lvl="0" indent="-82550" algn="l" rtl="0">
              <a:lnSpc>
                <a:spcPct val="100000"/>
              </a:lnSpc>
              <a:spcBef>
                <a:spcPts val="0"/>
              </a:spcBef>
              <a:spcAft>
                <a:spcPts val="0"/>
              </a:spcAft>
              <a:buClr>
                <a:schemeClr val="dk1"/>
              </a:buClr>
              <a:buSzPts val="1400"/>
              <a:buFont typeface="Arial"/>
              <a:buNone/>
            </a:pPr>
            <a:endParaRPr sz="1400"/>
          </a:p>
          <a:p>
            <a:pPr marL="171450" marR="0" lvl="0" indent="-171450" algn="l" rtl="0">
              <a:lnSpc>
                <a:spcPct val="100000"/>
              </a:lnSpc>
              <a:spcBef>
                <a:spcPts val="0"/>
              </a:spcBef>
              <a:spcAft>
                <a:spcPts val="0"/>
              </a:spcAft>
              <a:buClr>
                <a:schemeClr val="dk1"/>
              </a:buClr>
              <a:buSzPts val="1400"/>
              <a:buFont typeface="Arial"/>
              <a:buChar char="•"/>
            </a:pPr>
            <a:r>
              <a:rPr lang="en-US" sz="1400"/>
              <a:t>We will be placing guardrails around the growth factor to ensure property tax rates to not exceed certain levels.</a:t>
            </a:r>
            <a:endParaRPr sz="1400"/>
          </a:p>
          <a:p>
            <a:pPr marL="171450" lvl="0" indent="-95250" algn="l" rtl="0">
              <a:lnSpc>
                <a:spcPct val="100000"/>
              </a:lnSpc>
              <a:spcBef>
                <a:spcPts val="0"/>
              </a:spcBef>
              <a:spcAft>
                <a:spcPts val="0"/>
              </a:spcAft>
              <a:buClr>
                <a:schemeClr val="dk1"/>
              </a:buClr>
              <a:buSzPts val="1200"/>
              <a:buFont typeface="Arial"/>
              <a:buNone/>
            </a:pPr>
            <a:endParaRPr sz="1400"/>
          </a:p>
          <a:p>
            <a:pPr marL="171450" lvl="0" indent="-95250" algn="l" rtl="0">
              <a:lnSpc>
                <a:spcPct val="100000"/>
              </a:lnSpc>
              <a:spcBef>
                <a:spcPts val="0"/>
              </a:spcBef>
              <a:spcAft>
                <a:spcPts val="0"/>
              </a:spcAft>
              <a:buClr>
                <a:schemeClr val="dk1"/>
              </a:buClr>
              <a:buSzPts val="1200"/>
              <a:buFont typeface="Arial"/>
              <a:buNone/>
            </a:pPr>
            <a:endParaRPr sz="1400"/>
          </a:p>
        </p:txBody>
      </p:sp>
      <p:sp>
        <p:nvSpPr>
          <p:cNvPr id="107" name="Google Shape;10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4"/>
        <p:cNvGrpSpPr/>
        <p:nvPr/>
      </p:nvGrpSpPr>
      <p:grpSpPr>
        <a:xfrm>
          <a:off x="0" y="0"/>
          <a:ext cx="0" cy="0"/>
          <a:chOff x="0" y="0"/>
          <a:chExt cx="0" cy="0"/>
        </a:xfrm>
      </p:grpSpPr>
      <p:sp>
        <p:nvSpPr>
          <p:cNvPr id="15" name="Google Shape;15;p2"/>
          <p:cNvSpPr/>
          <p:nvPr/>
        </p:nvSpPr>
        <p:spPr>
          <a:xfrm>
            <a:off x="-163996" y="-109331"/>
            <a:ext cx="12453730" cy="7076661"/>
          </a:xfrm>
          <a:prstGeom prst="rect">
            <a:avLst/>
          </a:prstGeom>
          <a:solidFill>
            <a:schemeClr val="lt1"/>
          </a:solidFill>
          <a:ln w="12700" cap="flat" cmpd="sng">
            <a:solidFill>
              <a:srgbClr val="00446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6" name="Google Shape;16;p2"/>
          <p:cNvPicPr preferRelativeResize="0"/>
          <p:nvPr/>
        </p:nvPicPr>
        <p:blipFill rotWithShape="1">
          <a:blip r:embed="rId2">
            <a:alphaModFix/>
          </a:blip>
          <a:srcRect/>
          <a:stretch/>
        </p:blipFill>
        <p:spPr>
          <a:xfrm>
            <a:off x="1861874" y="970873"/>
            <a:ext cx="8401988" cy="3435067"/>
          </a:xfrm>
          <a:prstGeom prst="rect">
            <a:avLst/>
          </a:prstGeom>
          <a:noFill/>
          <a:ln>
            <a:noFill/>
          </a:ln>
        </p:spPr>
      </p:pic>
      <p:sp>
        <p:nvSpPr>
          <p:cNvPr id="17" name="Google Shape;17;p2"/>
          <p:cNvSpPr txBox="1"/>
          <p:nvPr/>
        </p:nvSpPr>
        <p:spPr>
          <a:xfrm>
            <a:off x="3279912" y="4021220"/>
            <a:ext cx="5565913" cy="76944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0" i="0" u="none" strike="noStrike" cap="none">
                <a:solidFill>
                  <a:schemeClr val="dk1"/>
                </a:solidFill>
                <a:latin typeface="Calibri"/>
                <a:ea typeface="Calibri"/>
                <a:cs typeface="Calibri"/>
                <a:sym typeface="Calibri"/>
              </a:rPr>
              <a:t>Title</a:t>
            </a:r>
            <a:endParaRPr sz="1400" b="0" i="0" u="none" strike="noStrike" cap="none">
              <a:solidFill>
                <a:srgbClr val="000000"/>
              </a:solidFill>
              <a:latin typeface="Arial"/>
              <a:ea typeface="Arial"/>
              <a:cs typeface="Arial"/>
              <a:sym typeface="Arial"/>
            </a:endParaRPr>
          </a:p>
        </p:txBody>
      </p:sp>
      <p:sp>
        <p:nvSpPr>
          <p:cNvPr id="18" name="Google Shape;18;p2"/>
          <p:cNvSpPr txBox="1"/>
          <p:nvPr/>
        </p:nvSpPr>
        <p:spPr>
          <a:xfrm>
            <a:off x="4412974" y="4790661"/>
            <a:ext cx="3299791" cy="369332"/>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November 19, 2019</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838200" y="1825625"/>
            <a:ext cx="10515600" cy="36161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2"/>
        <p:cNvGrpSpPr/>
        <p:nvPr/>
      </p:nvGrpSpPr>
      <p:grpSpPr>
        <a:xfrm>
          <a:off x="0" y="0"/>
          <a:ext cx="0" cy="0"/>
          <a:chOff x="0" y="0"/>
          <a:chExt cx="0" cy="0"/>
        </a:xfrm>
      </p:grpSpPr>
      <p:sp>
        <p:nvSpPr>
          <p:cNvPr id="23" name="Google Shape;23;p4"/>
          <p:cNvSpPr txBox="1">
            <a:spLocks noGrp="1"/>
          </p:cNvSpPr>
          <p:nvPr>
            <p:ph type="body" idx="1"/>
          </p:nvPr>
        </p:nvSpPr>
        <p:spPr>
          <a:xfrm>
            <a:off x="838200" y="1825626"/>
            <a:ext cx="5181600" cy="36161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a:spLocks noGrp="1"/>
          </p:cNvSpPr>
          <p:nvPr>
            <p:ph type="body" idx="2"/>
          </p:nvPr>
        </p:nvSpPr>
        <p:spPr>
          <a:xfrm>
            <a:off x="6172200" y="1825626"/>
            <a:ext cx="5181600" cy="36161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6"/>
        <p:cNvGrpSpPr/>
        <p:nvPr/>
      </p:nvGrpSpPr>
      <p:grpSpPr>
        <a:xfrm>
          <a:off x="0" y="0"/>
          <a:ext cx="0" cy="0"/>
          <a:chOff x="0" y="0"/>
          <a:chExt cx="0" cy="0"/>
        </a:xfrm>
      </p:grpSpPr>
      <p:sp>
        <p:nvSpPr>
          <p:cNvPr id="27" name="Google Shape;27;p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8" name="Google Shape;28;p5"/>
          <p:cNvSpPr txBox="1">
            <a:spLocks noGrp="1"/>
          </p:cNvSpPr>
          <p:nvPr>
            <p:ph type="body" idx="2"/>
          </p:nvPr>
        </p:nvSpPr>
        <p:spPr>
          <a:xfrm>
            <a:off x="839788" y="2505076"/>
            <a:ext cx="5157787" cy="291441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0" name="Google Shape;30;p5"/>
          <p:cNvSpPr txBox="1">
            <a:spLocks noGrp="1"/>
          </p:cNvSpPr>
          <p:nvPr>
            <p:ph type="body" idx="4"/>
          </p:nvPr>
        </p:nvSpPr>
        <p:spPr>
          <a:xfrm>
            <a:off x="6172200" y="2505076"/>
            <a:ext cx="5183188" cy="291441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5"/>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34"/>
        <p:cNvGrpSpPr/>
        <p:nvPr/>
      </p:nvGrpSpPr>
      <p:grpSpPr>
        <a:xfrm>
          <a:off x="0" y="0"/>
          <a:ext cx="0" cy="0"/>
          <a:chOff x="0" y="0"/>
          <a:chExt cx="0" cy="0"/>
        </a:xfrm>
      </p:grpSpPr>
      <p:sp>
        <p:nvSpPr>
          <p:cNvPr id="35" name="Google Shape;35;p7"/>
          <p:cNvSpPr>
            <a:spLocks noGrp="1"/>
          </p:cNvSpPr>
          <p:nvPr>
            <p:ph type="pic" idx="2"/>
          </p:nvPr>
        </p:nvSpPr>
        <p:spPr>
          <a:xfrm>
            <a:off x="5180012" y="1745437"/>
            <a:ext cx="6172200" cy="394141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36" name="Google Shape;36;p7"/>
          <p:cNvSpPr txBox="1">
            <a:spLocks noGrp="1"/>
          </p:cNvSpPr>
          <p:nvPr>
            <p:ph type="body" idx="1"/>
          </p:nvPr>
        </p:nvSpPr>
        <p:spPr>
          <a:xfrm>
            <a:off x="839788" y="2057400"/>
            <a:ext cx="3932237" cy="33174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7"/>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8"/>
        <p:cNvGrpSpPr/>
        <p:nvPr/>
      </p:nvGrpSpPr>
      <p:grpSpPr>
        <a:xfrm>
          <a:off x="0" y="0"/>
          <a:ext cx="0" cy="0"/>
          <a:chOff x="0" y="0"/>
          <a:chExt cx="0" cy="0"/>
        </a:xfrm>
      </p:grpSpPr>
      <p:sp>
        <p:nvSpPr>
          <p:cNvPr id="39" name="Google Shape;39;p8"/>
          <p:cNvSpPr txBox="1">
            <a:spLocks noGrp="1"/>
          </p:cNvSpPr>
          <p:nvPr>
            <p:ph type="ctrTitle"/>
          </p:nvPr>
        </p:nvSpPr>
        <p:spPr>
          <a:xfrm>
            <a:off x="1517374" y="1667566"/>
            <a:ext cx="9144000" cy="23876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8"/>
          <p:cNvSpPr txBox="1">
            <a:spLocks noGrp="1"/>
          </p:cNvSpPr>
          <p:nvPr>
            <p:ph type="subTitle" idx="1"/>
          </p:nvPr>
        </p:nvSpPr>
        <p:spPr>
          <a:xfrm>
            <a:off x="1524000" y="4079117"/>
            <a:ext cx="9144000" cy="1655762"/>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1" name="Google Shape;41;p8"/>
          <p:cNvSpPr txBox="1"/>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lt1"/>
              </a:buClr>
              <a:buSzPts val="4400"/>
              <a:buFont typeface="Arial"/>
              <a:buNone/>
            </a:pPr>
            <a:r>
              <a:rPr lang="en-US" sz="4400" b="1" i="0" u="none" strike="noStrike" cap="none">
                <a:solidFill>
                  <a:schemeClr val="lt1"/>
                </a:solidFill>
                <a:latin typeface="Arial"/>
                <a:ea typeface="Arial"/>
                <a:cs typeface="Arial"/>
                <a:sym typeface="Arial"/>
              </a:rPr>
              <a:t>Title</a:t>
            </a:r>
            <a:endParaRPr sz="4400" b="1" i="0" u="none" strike="noStrike" cap="none">
              <a:solidFill>
                <a:schemeClr val="lt1"/>
              </a:solidFill>
              <a:latin typeface="Arial"/>
              <a:ea typeface="Arial"/>
              <a:cs typeface="Arial"/>
              <a:sym typeface="Arial"/>
            </a:endParaRPr>
          </a:p>
        </p:txBody>
      </p:sp>
      <p:sp>
        <p:nvSpPr>
          <p:cNvPr id="42" name="Google Shape;42;p8"/>
          <p:cNvSpPr txBox="1"/>
          <p:nvPr/>
        </p:nvSpPr>
        <p:spPr>
          <a:xfrm>
            <a:off x="4075043" y="3120887"/>
            <a:ext cx="184731" cy="36933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43"/>
        <p:cNvGrpSpPr/>
        <p:nvPr/>
      </p:nvGrpSpPr>
      <p:grpSpPr>
        <a:xfrm>
          <a:off x="0" y="0"/>
          <a:ext cx="0" cy="0"/>
          <a:chOff x="0" y="0"/>
          <a:chExt cx="0" cy="0"/>
        </a:xfrm>
      </p:grpSpPr>
      <p:sp>
        <p:nvSpPr>
          <p:cNvPr id="44" name="Google Shape;44;p9"/>
          <p:cNvSpPr txBox="1">
            <a:spLocks noGrp="1"/>
          </p:cNvSpPr>
          <p:nvPr>
            <p:ph type="title"/>
          </p:nvPr>
        </p:nvSpPr>
        <p:spPr>
          <a:xfrm>
            <a:off x="838200" y="1627316"/>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9"/>
          <p:cNvSpPr txBox="1">
            <a:spLocks noGrp="1"/>
          </p:cNvSpPr>
          <p:nvPr>
            <p:ph type="body" idx="1"/>
          </p:nvPr>
        </p:nvSpPr>
        <p:spPr>
          <a:xfrm>
            <a:off x="1212574" y="4480053"/>
            <a:ext cx="10141226"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9B9B9B"/>
              </a:buClr>
              <a:buSzPts val="2400"/>
              <a:buNone/>
              <a:defRPr sz="2400">
                <a:solidFill>
                  <a:srgbClr val="9B9B9B"/>
                </a:solidFill>
              </a:defRPr>
            </a:lvl1pPr>
            <a:lvl2pPr marL="914400" lvl="1" indent="-228600" algn="l">
              <a:lnSpc>
                <a:spcPct val="90000"/>
              </a:lnSpc>
              <a:spcBef>
                <a:spcPts val="500"/>
              </a:spcBef>
              <a:spcAft>
                <a:spcPts val="0"/>
              </a:spcAft>
              <a:buClr>
                <a:srgbClr val="9B9B9B"/>
              </a:buClr>
              <a:buSzPts val="2000"/>
              <a:buNone/>
              <a:defRPr sz="2000">
                <a:solidFill>
                  <a:srgbClr val="9B9B9B"/>
                </a:solidFill>
              </a:defRPr>
            </a:lvl2pPr>
            <a:lvl3pPr marL="1371600" lvl="2" indent="-228600" algn="l">
              <a:lnSpc>
                <a:spcPct val="90000"/>
              </a:lnSpc>
              <a:spcBef>
                <a:spcPts val="500"/>
              </a:spcBef>
              <a:spcAft>
                <a:spcPts val="0"/>
              </a:spcAft>
              <a:buClr>
                <a:srgbClr val="9B9B9B"/>
              </a:buClr>
              <a:buSzPts val="1800"/>
              <a:buNone/>
              <a:defRPr sz="1800">
                <a:solidFill>
                  <a:srgbClr val="9B9B9B"/>
                </a:solidFill>
              </a:defRPr>
            </a:lvl3pPr>
            <a:lvl4pPr marL="1828800" lvl="3" indent="-228600" algn="l">
              <a:lnSpc>
                <a:spcPct val="90000"/>
              </a:lnSpc>
              <a:spcBef>
                <a:spcPts val="500"/>
              </a:spcBef>
              <a:spcAft>
                <a:spcPts val="0"/>
              </a:spcAft>
              <a:buClr>
                <a:srgbClr val="9B9B9B"/>
              </a:buClr>
              <a:buSzPts val="1600"/>
              <a:buNone/>
              <a:defRPr sz="1600">
                <a:solidFill>
                  <a:srgbClr val="9B9B9B"/>
                </a:solidFill>
              </a:defRPr>
            </a:lvl4pPr>
            <a:lvl5pPr marL="2286000" lvl="4" indent="-228600" algn="l">
              <a:lnSpc>
                <a:spcPct val="90000"/>
              </a:lnSpc>
              <a:spcBef>
                <a:spcPts val="500"/>
              </a:spcBef>
              <a:spcAft>
                <a:spcPts val="0"/>
              </a:spcAft>
              <a:buClr>
                <a:srgbClr val="9B9B9B"/>
              </a:buClr>
              <a:buSzPts val="1600"/>
              <a:buNone/>
              <a:defRPr sz="1600">
                <a:solidFill>
                  <a:srgbClr val="9B9B9B"/>
                </a:solidFill>
              </a:defRPr>
            </a:lvl5pPr>
            <a:lvl6pPr marL="2743200" lvl="5" indent="-228600" algn="l">
              <a:lnSpc>
                <a:spcPct val="90000"/>
              </a:lnSpc>
              <a:spcBef>
                <a:spcPts val="500"/>
              </a:spcBef>
              <a:spcAft>
                <a:spcPts val="0"/>
              </a:spcAft>
              <a:buClr>
                <a:srgbClr val="9B9B9B"/>
              </a:buClr>
              <a:buSzPts val="1600"/>
              <a:buNone/>
              <a:defRPr sz="1600">
                <a:solidFill>
                  <a:srgbClr val="9B9B9B"/>
                </a:solidFill>
              </a:defRPr>
            </a:lvl6pPr>
            <a:lvl7pPr marL="3200400" lvl="6" indent="-228600" algn="l">
              <a:lnSpc>
                <a:spcPct val="90000"/>
              </a:lnSpc>
              <a:spcBef>
                <a:spcPts val="500"/>
              </a:spcBef>
              <a:spcAft>
                <a:spcPts val="0"/>
              </a:spcAft>
              <a:buClr>
                <a:srgbClr val="9B9B9B"/>
              </a:buClr>
              <a:buSzPts val="1600"/>
              <a:buNone/>
              <a:defRPr sz="1600">
                <a:solidFill>
                  <a:srgbClr val="9B9B9B"/>
                </a:solidFill>
              </a:defRPr>
            </a:lvl7pPr>
            <a:lvl8pPr marL="3657600" lvl="7" indent="-228600" algn="l">
              <a:lnSpc>
                <a:spcPct val="90000"/>
              </a:lnSpc>
              <a:spcBef>
                <a:spcPts val="500"/>
              </a:spcBef>
              <a:spcAft>
                <a:spcPts val="0"/>
              </a:spcAft>
              <a:buClr>
                <a:srgbClr val="9B9B9B"/>
              </a:buClr>
              <a:buSzPts val="1600"/>
              <a:buNone/>
              <a:defRPr sz="1600">
                <a:solidFill>
                  <a:srgbClr val="9B9B9B"/>
                </a:solidFill>
              </a:defRPr>
            </a:lvl8pPr>
            <a:lvl9pPr marL="4114800" lvl="8" indent="-228600" algn="l">
              <a:lnSpc>
                <a:spcPct val="90000"/>
              </a:lnSpc>
              <a:spcBef>
                <a:spcPts val="500"/>
              </a:spcBef>
              <a:spcAft>
                <a:spcPts val="0"/>
              </a:spcAft>
              <a:buClr>
                <a:srgbClr val="9B9B9B"/>
              </a:buClr>
              <a:buSzPts val="1600"/>
              <a:buNone/>
              <a:defRPr sz="1600">
                <a:solidFill>
                  <a:srgbClr val="9B9B9B"/>
                </a:solidFill>
              </a:defRPr>
            </a:lvl9pPr>
          </a:lstStyle>
          <a:p>
            <a:endParaRPr/>
          </a:p>
        </p:txBody>
      </p:sp>
      <p:sp>
        <p:nvSpPr>
          <p:cNvPr id="46" name="Google Shape;46;p9"/>
          <p:cNvSpPr txBox="1"/>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lt1"/>
              </a:buClr>
              <a:buSzPts val="4400"/>
              <a:buFont typeface="Arial"/>
              <a:buNone/>
            </a:pPr>
            <a:r>
              <a:rPr lang="en-US" sz="4400" b="1" i="0" u="none" strike="noStrike" cap="none">
                <a:solidFill>
                  <a:schemeClr val="lt1"/>
                </a:solidFill>
                <a:latin typeface="Arial"/>
                <a:ea typeface="Arial"/>
                <a:cs typeface="Arial"/>
                <a:sym typeface="Arial"/>
              </a:rPr>
              <a:t>Title</a:t>
            </a:r>
            <a:endParaRPr sz="4400" b="1"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0"/>
          <p:cNvSpPr>
            <a:spLocks noGrp="1"/>
          </p:cNvSpPr>
          <p:nvPr>
            <p:ph type="pic" idx="2"/>
          </p:nvPr>
        </p:nvSpPr>
        <p:spPr>
          <a:xfrm>
            <a:off x="838200" y="1795132"/>
            <a:ext cx="6172200" cy="394141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0" name="Google Shape;50;p10"/>
          <p:cNvSpPr txBox="1">
            <a:spLocks noGrp="1"/>
          </p:cNvSpPr>
          <p:nvPr>
            <p:ph type="body" idx="1"/>
          </p:nvPr>
        </p:nvSpPr>
        <p:spPr>
          <a:xfrm>
            <a:off x="7421563" y="2107095"/>
            <a:ext cx="3932237" cy="33174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body" idx="1"/>
          </p:nvPr>
        </p:nvSpPr>
        <p:spPr>
          <a:xfrm>
            <a:off x="838200" y="1825625"/>
            <a:ext cx="10515600" cy="3906102"/>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1" name="Google Shape;11;p1"/>
          <p:cNvPicPr preferRelativeResize="0"/>
          <p:nvPr/>
        </p:nvPicPr>
        <p:blipFill rotWithShape="1">
          <a:blip r:embed="rId11">
            <a:alphaModFix/>
          </a:blip>
          <a:srcRect/>
          <a:stretch/>
        </p:blipFill>
        <p:spPr>
          <a:xfrm rot="10800000">
            <a:off x="-103164" y="-22317"/>
            <a:ext cx="9717049" cy="1130300"/>
          </a:xfrm>
          <a:prstGeom prst="rect">
            <a:avLst/>
          </a:prstGeom>
          <a:noFill/>
          <a:ln>
            <a:noFill/>
          </a:ln>
        </p:spPr>
      </p:pic>
      <p:pic>
        <p:nvPicPr>
          <p:cNvPr id="12" name="Google Shape;12;p1"/>
          <p:cNvPicPr preferRelativeResize="0"/>
          <p:nvPr/>
        </p:nvPicPr>
        <p:blipFill rotWithShape="1">
          <a:blip r:embed="rId12">
            <a:alphaModFix/>
          </a:blip>
          <a:srcRect/>
          <a:stretch/>
        </p:blipFill>
        <p:spPr>
          <a:xfrm>
            <a:off x="9245615" y="-112009"/>
            <a:ext cx="3049549" cy="1246777"/>
          </a:xfrm>
          <a:prstGeom prst="rect">
            <a:avLst/>
          </a:prstGeom>
          <a:noFill/>
          <a:ln>
            <a:noFill/>
          </a:ln>
        </p:spPr>
      </p:pic>
      <p:sp>
        <p:nvSpPr>
          <p:cNvPr id="13" name="Google Shape;13;p1"/>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1"/>
          <p:cNvSpPr txBox="1"/>
          <p:nvPr/>
        </p:nvSpPr>
        <p:spPr>
          <a:xfrm>
            <a:off x="6080760" y="4297680"/>
            <a:ext cx="184731" cy="36933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 name="Google Shape;56;p11"/>
          <p:cNvSpPr txBox="1"/>
          <p:nvPr/>
        </p:nvSpPr>
        <p:spPr>
          <a:xfrm>
            <a:off x="3529675" y="4062675"/>
            <a:ext cx="5555100" cy="1788600"/>
          </a:xfrm>
          <a:prstGeom prst="rect">
            <a:avLst/>
          </a:prstGeom>
          <a:solidFill>
            <a:srgbClr val="FFFFF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1"/>
          <p:cNvSpPr txBox="1"/>
          <p:nvPr/>
        </p:nvSpPr>
        <p:spPr>
          <a:xfrm>
            <a:off x="4450800" y="5996875"/>
            <a:ext cx="3290400" cy="5760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November 20, 2019 </a:t>
            </a:r>
            <a:endParaRPr sz="18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0"/>
          <p:cNvSpPr txBox="1">
            <a:spLocks noGrp="1"/>
          </p:cNvSpPr>
          <p:nvPr>
            <p:ph type="body" idx="1"/>
          </p:nvPr>
        </p:nvSpPr>
        <p:spPr>
          <a:xfrm>
            <a:off x="948378" y="1813898"/>
            <a:ext cx="10295244" cy="3908476"/>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2800"/>
              <a:buNone/>
            </a:pPr>
            <a:r>
              <a:rPr lang="en-US" sz="2800" b="0"/>
              <a:t>Average home price in Utah is around $300,000.</a:t>
            </a:r>
            <a:endParaRPr/>
          </a:p>
          <a:p>
            <a:pPr marL="0" lvl="0" indent="0" algn="l" rtl="0">
              <a:lnSpc>
                <a:spcPct val="90000"/>
              </a:lnSpc>
              <a:spcBef>
                <a:spcPts val="1000"/>
              </a:spcBef>
              <a:spcAft>
                <a:spcPts val="0"/>
              </a:spcAft>
              <a:buClr>
                <a:schemeClr val="dk1"/>
              </a:buClr>
              <a:buSzPts val="2800"/>
              <a:buNone/>
            </a:pPr>
            <a:endParaRPr sz="2800" b="0"/>
          </a:p>
          <a:p>
            <a:pPr marL="1028700" lvl="1" indent="-571500" algn="l" rtl="0">
              <a:lnSpc>
                <a:spcPct val="90000"/>
              </a:lnSpc>
              <a:spcBef>
                <a:spcPts val="500"/>
              </a:spcBef>
              <a:spcAft>
                <a:spcPts val="0"/>
              </a:spcAft>
              <a:buClr>
                <a:schemeClr val="dk1"/>
              </a:buClr>
              <a:buSzPts val="2800"/>
              <a:buFont typeface="Arial"/>
              <a:buChar char="•"/>
            </a:pPr>
            <a:r>
              <a:rPr lang="en-US" sz="2800" b="0"/>
              <a:t>Year 1 = $10 increase in property taxes</a:t>
            </a:r>
            <a:endParaRPr/>
          </a:p>
          <a:p>
            <a:pPr marL="1028700" lvl="1" indent="-393700" algn="l" rtl="0">
              <a:lnSpc>
                <a:spcPct val="90000"/>
              </a:lnSpc>
              <a:spcBef>
                <a:spcPts val="500"/>
              </a:spcBef>
              <a:spcAft>
                <a:spcPts val="0"/>
              </a:spcAft>
              <a:buClr>
                <a:schemeClr val="dk1"/>
              </a:buClr>
              <a:buSzPts val="2800"/>
              <a:buFont typeface="Arial"/>
              <a:buNone/>
            </a:pPr>
            <a:endParaRPr sz="2800" b="0"/>
          </a:p>
          <a:p>
            <a:pPr marL="1028700" lvl="1" indent="-571500" algn="l" rtl="0">
              <a:lnSpc>
                <a:spcPct val="90000"/>
              </a:lnSpc>
              <a:spcBef>
                <a:spcPts val="500"/>
              </a:spcBef>
              <a:spcAft>
                <a:spcPts val="0"/>
              </a:spcAft>
              <a:buClr>
                <a:schemeClr val="dk1"/>
              </a:buClr>
              <a:buSzPts val="2800"/>
              <a:buFont typeface="Arial"/>
              <a:buChar char="•"/>
            </a:pPr>
            <a:r>
              <a:rPr lang="en-US" sz="2800" b="0"/>
              <a:t>Year 5 = $39 increase in property taxes</a:t>
            </a:r>
            <a:endParaRPr/>
          </a:p>
          <a:p>
            <a:pPr marL="0" lvl="0" indent="0" algn="l" rtl="0">
              <a:lnSpc>
                <a:spcPct val="90000"/>
              </a:lnSpc>
              <a:spcBef>
                <a:spcPts val="1000"/>
              </a:spcBef>
              <a:spcAft>
                <a:spcPts val="0"/>
              </a:spcAft>
              <a:buClr>
                <a:schemeClr val="dk1"/>
              </a:buClr>
              <a:buSzPts val="2800"/>
              <a:buNone/>
            </a:pPr>
            <a:br>
              <a:rPr lang="en-US" sz="2800" b="0"/>
            </a:br>
            <a:br>
              <a:rPr lang="en-US" sz="2800"/>
            </a:br>
            <a:endParaRPr sz="2800"/>
          </a:p>
        </p:txBody>
      </p:sp>
      <p:sp>
        <p:nvSpPr>
          <p:cNvPr id="117" name="Google Shape;117;p20"/>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a:t>Slow and Sustainable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body" idx="1"/>
          </p:nvPr>
        </p:nvSpPr>
        <p:spPr>
          <a:xfrm>
            <a:off x="901575" y="2243850"/>
            <a:ext cx="10515600" cy="23703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None/>
            </a:pPr>
            <a:r>
              <a:rPr lang="en-US" sz="7200" b="1"/>
              <a:t>Constitutional Guarantee</a:t>
            </a:r>
            <a:endParaRPr sz="72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2"/>
          <p:cNvSpPr txBox="1">
            <a:spLocks noGrp="1"/>
          </p:cNvSpPr>
          <p:nvPr>
            <p:ph type="body" idx="1"/>
          </p:nvPr>
        </p:nvSpPr>
        <p:spPr>
          <a:xfrm>
            <a:off x="926925" y="2636850"/>
            <a:ext cx="10515600" cy="15843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None/>
            </a:pPr>
            <a:r>
              <a:rPr lang="en-US" sz="7200" b="1"/>
              <a:t>Will outcomes change?</a:t>
            </a:r>
            <a:endParaRPr sz="7200" b="1"/>
          </a:p>
          <a:p>
            <a:pPr marL="114300" lvl="0" indent="0" algn="l" rtl="0">
              <a:lnSpc>
                <a:spcPct val="90000"/>
              </a:lnSpc>
              <a:spcBef>
                <a:spcPts val="1000"/>
              </a:spcBef>
              <a:spcAft>
                <a:spcPts val="0"/>
              </a:spcAft>
              <a:buSzPts val="18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pic>
        <p:nvPicPr>
          <p:cNvPr id="135" name="Google Shape;135;p23" descr="https://lh4.googleusercontent.com/FEHwHZdE07SK5D6prD2tTcZdZuiqR1t1Fl_5DoVz1itsnf_-0OboN63ObMlsGcw0arGt5A8Cwm5FUrCqyw0NyjFZi4g-mn4EQiYhOqK4X4smpLGsDca5LSuG5mJoLXcromMZ0CaGkWE"/>
          <p:cNvPicPr preferRelativeResize="0"/>
          <p:nvPr/>
        </p:nvPicPr>
        <p:blipFill rotWithShape="1">
          <a:blip r:embed="rId3">
            <a:alphaModFix/>
          </a:blip>
          <a:srcRect/>
          <a:stretch/>
        </p:blipFill>
        <p:spPr>
          <a:xfrm>
            <a:off x="0" y="931863"/>
            <a:ext cx="12192000" cy="49942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2"/>
          <p:cNvSpPr txBox="1">
            <a:spLocks noGrp="1"/>
          </p:cNvSpPr>
          <p:nvPr>
            <p:ph type="body" idx="1"/>
          </p:nvPr>
        </p:nvSpPr>
        <p:spPr>
          <a:xfrm>
            <a:off x="838200" y="2335500"/>
            <a:ext cx="10515600" cy="3616200"/>
          </a:xfrm>
          <a:prstGeom prst="rect">
            <a:avLst/>
          </a:prstGeom>
        </p:spPr>
        <p:txBody>
          <a:bodyPr spcFirstLastPara="1" wrap="square" lIns="91425" tIns="45700" rIns="91425" bIns="45700" anchor="t" anchorCtr="0">
            <a:noAutofit/>
          </a:bodyPr>
          <a:lstStyle/>
          <a:p>
            <a:pPr marL="0" lvl="0" indent="0" algn="ctr" rtl="0">
              <a:spcBef>
                <a:spcPts val="1000"/>
              </a:spcBef>
              <a:spcAft>
                <a:spcPts val="0"/>
              </a:spcAft>
              <a:buNone/>
            </a:pPr>
            <a:r>
              <a:rPr lang="en-US" sz="7200" b="1"/>
              <a:t>Let’s start with the “Why?”</a:t>
            </a:r>
            <a:endParaRPr sz="72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a:t>Guiding Principles</a:t>
            </a:r>
            <a:endParaRPr/>
          </a:p>
        </p:txBody>
      </p:sp>
      <p:sp>
        <p:nvSpPr>
          <p:cNvPr id="70" name="Google Shape;70;p13"/>
          <p:cNvSpPr txBox="1">
            <a:spLocks noGrp="1"/>
          </p:cNvSpPr>
          <p:nvPr>
            <p:ph type="body" idx="1"/>
          </p:nvPr>
        </p:nvSpPr>
        <p:spPr>
          <a:xfrm>
            <a:off x="838200" y="1622324"/>
            <a:ext cx="10515600" cy="4306528"/>
          </a:xfrm>
          <a:prstGeom prst="rect">
            <a:avLst/>
          </a:prstGeom>
          <a:noFill/>
          <a:ln>
            <a:noFill/>
          </a:ln>
        </p:spPr>
        <p:txBody>
          <a:bodyPr spcFirstLastPara="1" wrap="square" lIns="91425" tIns="45700" rIns="91425" bIns="45700" anchor="t" anchorCtr="0">
            <a:noAutofit/>
          </a:bodyPr>
          <a:lstStyle/>
          <a:p>
            <a:pPr marL="228600" lvl="0" indent="-228600" algn="l" rtl="0">
              <a:lnSpc>
                <a:spcPct val="80000"/>
              </a:lnSpc>
              <a:spcBef>
                <a:spcPts val="0"/>
              </a:spcBef>
              <a:spcAft>
                <a:spcPts val="0"/>
              </a:spcAft>
              <a:buClr>
                <a:schemeClr val="dk1"/>
              </a:buClr>
              <a:buSzPts val="2800"/>
              <a:buChar char="•"/>
            </a:pPr>
            <a:r>
              <a:rPr lang="en-US"/>
              <a:t>Provide more stability in funding for education.</a:t>
            </a:r>
            <a:endParaRPr/>
          </a:p>
          <a:p>
            <a:pPr marL="0" lvl="0" indent="0" algn="l" rtl="0">
              <a:lnSpc>
                <a:spcPct val="80000"/>
              </a:lnSpc>
              <a:spcBef>
                <a:spcPts val="1000"/>
              </a:spcBef>
              <a:spcAft>
                <a:spcPts val="0"/>
              </a:spcAft>
              <a:buClr>
                <a:schemeClr val="dk1"/>
              </a:buClr>
              <a:buSzPts val="2800"/>
              <a:buNone/>
            </a:pPr>
            <a:endParaRPr/>
          </a:p>
          <a:p>
            <a:pPr marL="228600" lvl="0" indent="-228600" algn="l" rtl="0">
              <a:lnSpc>
                <a:spcPct val="80000"/>
              </a:lnSpc>
              <a:spcBef>
                <a:spcPts val="1000"/>
              </a:spcBef>
              <a:spcAft>
                <a:spcPts val="0"/>
              </a:spcAft>
              <a:buClr>
                <a:schemeClr val="dk1"/>
              </a:buClr>
              <a:buSzPts val="2800"/>
              <a:buChar char="•"/>
            </a:pPr>
            <a:r>
              <a:rPr lang="en-US"/>
              <a:t>Develop a more flexible funding system at both the state and local levels. </a:t>
            </a:r>
            <a:endParaRPr/>
          </a:p>
          <a:p>
            <a:pPr marL="0" lvl="0" indent="0" algn="l" rtl="0">
              <a:lnSpc>
                <a:spcPct val="80000"/>
              </a:lnSpc>
              <a:spcBef>
                <a:spcPts val="1000"/>
              </a:spcBef>
              <a:spcAft>
                <a:spcPts val="0"/>
              </a:spcAft>
              <a:buClr>
                <a:schemeClr val="dk1"/>
              </a:buClr>
              <a:buSzPts val="2800"/>
              <a:buNone/>
            </a:pPr>
            <a:endParaRPr/>
          </a:p>
          <a:p>
            <a:pPr marL="228600" lvl="0" indent="-228600" algn="l" rtl="0">
              <a:lnSpc>
                <a:spcPct val="80000"/>
              </a:lnSpc>
              <a:spcBef>
                <a:spcPts val="1000"/>
              </a:spcBef>
              <a:spcAft>
                <a:spcPts val="0"/>
              </a:spcAft>
              <a:buClr>
                <a:schemeClr val="dk1"/>
              </a:buClr>
              <a:buSzPts val="2800"/>
              <a:buChar char="•"/>
            </a:pPr>
            <a:r>
              <a:rPr lang="en-US"/>
              <a:t>Further long-held principles of supporting funding equity for students.</a:t>
            </a:r>
            <a:endParaRPr/>
          </a:p>
          <a:p>
            <a:pPr marL="228600" lvl="0" indent="-50800" algn="l" rtl="0">
              <a:lnSpc>
                <a:spcPct val="80000"/>
              </a:lnSpc>
              <a:spcBef>
                <a:spcPts val="1000"/>
              </a:spcBef>
              <a:spcAft>
                <a:spcPts val="0"/>
              </a:spcAft>
              <a:buClr>
                <a:schemeClr val="dk1"/>
              </a:buClr>
              <a:buSzPts val="2800"/>
              <a:buNone/>
            </a:pPr>
            <a:endParaRPr/>
          </a:p>
          <a:p>
            <a:pPr marL="228600" lvl="0" indent="-228600" algn="l" rtl="0">
              <a:lnSpc>
                <a:spcPct val="80000"/>
              </a:lnSpc>
              <a:spcBef>
                <a:spcPts val="1000"/>
              </a:spcBef>
              <a:spcAft>
                <a:spcPts val="0"/>
              </a:spcAft>
              <a:buClr>
                <a:schemeClr val="dk1"/>
              </a:buClr>
              <a:buSzPts val="2800"/>
              <a:buChar char="•"/>
            </a:pPr>
            <a:r>
              <a:rPr lang="en-US"/>
              <a:t>Increase overall funding for the system.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4"/>
          <p:cNvPicPr preferRelativeResize="0"/>
          <p:nvPr/>
        </p:nvPicPr>
        <p:blipFill rotWithShape="1">
          <a:blip r:embed="rId3">
            <a:alphaModFix/>
          </a:blip>
          <a:srcRect/>
          <a:stretch/>
        </p:blipFill>
        <p:spPr>
          <a:xfrm>
            <a:off x="1764850" y="1105350"/>
            <a:ext cx="7981539" cy="575264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5"/>
          <p:cNvSpPr txBox="1">
            <a:spLocks noGrp="1"/>
          </p:cNvSpPr>
          <p:nvPr>
            <p:ph type="body" idx="1"/>
          </p:nvPr>
        </p:nvSpPr>
        <p:spPr>
          <a:xfrm>
            <a:off x="838200" y="1825625"/>
            <a:ext cx="10515600" cy="3616170"/>
          </a:xfrm>
          <a:prstGeom prst="rect">
            <a:avLst/>
          </a:prstGeom>
          <a:noFill/>
          <a:ln>
            <a:noFill/>
          </a:ln>
        </p:spPr>
        <p:txBody>
          <a:bodyPr spcFirstLastPara="1" wrap="square" lIns="91425" tIns="45700" rIns="91425" bIns="45700" anchor="t" anchorCtr="0">
            <a:noAutofit/>
          </a:bodyPr>
          <a:lstStyle/>
          <a:p>
            <a:pPr marL="457200" lvl="0" indent="0" algn="l" rtl="0">
              <a:lnSpc>
                <a:spcPct val="90000"/>
              </a:lnSpc>
              <a:spcBef>
                <a:spcPts val="1000"/>
              </a:spcBef>
              <a:spcAft>
                <a:spcPts val="0"/>
              </a:spcAft>
              <a:buNone/>
            </a:pPr>
            <a:endParaRPr/>
          </a:p>
        </p:txBody>
      </p:sp>
      <p:sp>
        <p:nvSpPr>
          <p:cNvPr id="83" name="Google Shape;83;p15"/>
          <p:cNvSpPr txBox="1">
            <a:spLocks noGrp="1"/>
          </p:cNvSpPr>
          <p:nvPr>
            <p:ph type="title"/>
          </p:nvPr>
        </p:nvSpPr>
        <p:spPr>
          <a:xfrm>
            <a:off x="838200" y="-9"/>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a:t>Proposal</a:t>
            </a:r>
            <a:endParaRPr/>
          </a:p>
        </p:txBody>
      </p:sp>
      <p:pic>
        <p:nvPicPr>
          <p:cNvPr id="84" name="Google Shape;84;p15"/>
          <p:cNvPicPr preferRelativeResize="0"/>
          <p:nvPr/>
        </p:nvPicPr>
        <p:blipFill>
          <a:blip r:embed="rId3">
            <a:alphaModFix/>
          </a:blip>
          <a:stretch>
            <a:fillRect/>
          </a:stretch>
        </p:blipFill>
        <p:spPr>
          <a:xfrm>
            <a:off x="254675" y="1220000"/>
            <a:ext cx="11682678" cy="5568624"/>
          </a:xfrm>
          <a:prstGeom prst="rect">
            <a:avLst/>
          </a:prstGeom>
          <a:noFill/>
          <a:ln>
            <a:noFill/>
          </a:ln>
        </p:spPr>
      </p:pic>
      <p:sp>
        <p:nvSpPr>
          <p:cNvPr id="85" name="Google Shape;85;p15"/>
          <p:cNvSpPr txBox="1"/>
          <p:nvPr/>
        </p:nvSpPr>
        <p:spPr>
          <a:xfrm>
            <a:off x="3552375" y="4333925"/>
            <a:ext cx="4997700" cy="759000"/>
          </a:xfrm>
          <a:prstGeom prst="rect">
            <a:avLst/>
          </a:prstGeom>
          <a:solidFill>
            <a:srgbClr val="FFFFFF"/>
          </a:solid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p16"/>
          <p:cNvPicPr preferRelativeResize="0"/>
          <p:nvPr/>
        </p:nvPicPr>
        <p:blipFill rotWithShape="1">
          <a:blip r:embed="rId3">
            <a:alphaModFix/>
          </a:blip>
          <a:srcRect t="9140"/>
          <a:stretch/>
        </p:blipFill>
        <p:spPr>
          <a:xfrm>
            <a:off x="2295113" y="1113150"/>
            <a:ext cx="7601775" cy="57973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17" descr="https://lh6.googleusercontent.com/lOzbFOktmNZZ7DtFv1XRWmwVmWov8UEzrigA-MlPH9PWTw-Y0vPGY_EegBnSZEaIMpO15KxUahqTD9PUXwWdWIVDXIxc4kHmhwgM2mrhEG_wJ8B3vU3l59VLRrrIibxfs6prLUq67lw"/>
          <p:cNvPicPr preferRelativeResize="0"/>
          <p:nvPr/>
        </p:nvPicPr>
        <p:blipFill rotWithShape="1">
          <a:blip r:embed="rId3">
            <a:alphaModFix/>
          </a:blip>
          <a:srcRect/>
          <a:stretch/>
        </p:blipFill>
        <p:spPr>
          <a:xfrm>
            <a:off x="3297059" y="1168561"/>
            <a:ext cx="5597885" cy="572646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Google Shape;103;p18"/>
          <p:cNvPicPr preferRelativeResize="0"/>
          <p:nvPr/>
        </p:nvPicPr>
        <p:blipFill rotWithShape="1">
          <a:blip r:embed="rId3">
            <a:alphaModFix/>
          </a:blip>
          <a:srcRect/>
          <a:stretch/>
        </p:blipFill>
        <p:spPr>
          <a:xfrm>
            <a:off x="1416375" y="1127250"/>
            <a:ext cx="9426975" cy="5730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body" idx="2"/>
          </p:nvPr>
        </p:nvSpPr>
        <p:spPr>
          <a:xfrm>
            <a:off x="839788" y="1858297"/>
            <a:ext cx="10826186" cy="4336025"/>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chemeClr val="dk1"/>
              </a:buClr>
              <a:buSzPts val="2800"/>
              <a:buChar char="•"/>
            </a:pPr>
            <a:r>
              <a:rPr lang="en-US" sz="2000"/>
              <a:t>Voted, board, and capital property tax revenue will be indexed for inflation using a chained CPI (estimated at 1.83%). </a:t>
            </a:r>
            <a:endParaRPr sz="2000"/>
          </a:p>
          <a:p>
            <a:pPr marL="0" lvl="0" indent="0" algn="l" rtl="0">
              <a:lnSpc>
                <a:spcPct val="90000"/>
              </a:lnSpc>
              <a:spcBef>
                <a:spcPts val="1000"/>
              </a:spcBef>
              <a:spcAft>
                <a:spcPts val="0"/>
              </a:spcAft>
              <a:buClr>
                <a:schemeClr val="dk1"/>
              </a:buClr>
              <a:buSzPts val="2800"/>
              <a:buNone/>
            </a:pPr>
            <a:endParaRPr sz="2000"/>
          </a:p>
          <a:p>
            <a:pPr marL="228600" lvl="0" indent="-228600" algn="l" rtl="0">
              <a:lnSpc>
                <a:spcPct val="90000"/>
              </a:lnSpc>
              <a:spcBef>
                <a:spcPts val="1000"/>
              </a:spcBef>
              <a:spcAft>
                <a:spcPts val="0"/>
              </a:spcAft>
              <a:buClr>
                <a:schemeClr val="dk1"/>
              </a:buClr>
              <a:buSzPts val="2800"/>
              <a:buChar char="•"/>
            </a:pPr>
            <a:r>
              <a:rPr lang="en-US" sz="2000"/>
              <a:t>This will exempt inflation adjustments from statutory Truth-in-Taxation requirements. </a:t>
            </a:r>
            <a:endParaRPr sz="2000"/>
          </a:p>
          <a:p>
            <a:pPr marL="0" lvl="0" indent="0" algn="l" rtl="0">
              <a:lnSpc>
                <a:spcPct val="90000"/>
              </a:lnSpc>
              <a:spcBef>
                <a:spcPts val="1000"/>
              </a:spcBef>
              <a:spcAft>
                <a:spcPts val="0"/>
              </a:spcAft>
              <a:buClr>
                <a:schemeClr val="dk1"/>
              </a:buClr>
              <a:buSzPts val="2800"/>
              <a:buNone/>
            </a:pPr>
            <a:endParaRPr sz="2000"/>
          </a:p>
          <a:p>
            <a:pPr marL="228600" lvl="0" indent="-228600" algn="l" rtl="0">
              <a:lnSpc>
                <a:spcPct val="90000"/>
              </a:lnSpc>
              <a:spcBef>
                <a:spcPts val="1000"/>
              </a:spcBef>
              <a:spcAft>
                <a:spcPts val="0"/>
              </a:spcAft>
              <a:buClr>
                <a:schemeClr val="dk1"/>
              </a:buClr>
              <a:buSzPts val="2800"/>
              <a:buChar char="•"/>
            </a:pPr>
            <a:r>
              <a:rPr lang="en-US" sz="2000"/>
              <a:t>Property taxes are a much more stable revenue source, compared to the volatile income tax revenues. </a:t>
            </a:r>
            <a:endParaRPr/>
          </a:p>
          <a:p>
            <a:pPr marL="228600" lvl="0" indent="-50800" algn="l" rtl="0">
              <a:lnSpc>
                <a:spcPct val="90000"/>
              </a:lnSpc>
              <a:spcBef>
                <a:spcPts val="1000"/>
              </a:spcBef>
              <a:spcAft>
                <a:spcPts val="0"/>
              </a:spcAft>
              <a:buClr>
                <a:schemeClr val="dk1"/>
              </a:buClr>
              <a:buSzPts val="2800"/>
              <a:buNone/>
            </a:pPr>
            <a:endParaRPr sz="2000"/>
          </a:p>
          <a:p>
            <a:pPr marL="228600" lvl="0" indent="-228600" algn="l" rtl="0">
              <a:lnSpc>
                <a:spcPct val="90000"/>
              </a:lnSpc>
              <a:spcBef>
                <a:spcPts val="1000"/>
              </a:spcBef>
              <a:spcAft>
                <a:spcPts val="0"/>
              </a:spcAft>
              <a:buSzPts val="2800"/>
              <a:buChar char="•"/>
            </a:pPr>
            <a:r>
              <a:rPr lang="en-US" sz="2000"/>
              <a:t>We will be placing guardrails around the growth factor to ensure property tax rates to not exceed certain levels.</a:t>
            </a:r>
            <a:endParaRPr/>
          </a:p>
          <a:p>
            <a:pPr marL="228600" lvl="0" indent="-50800" algn="l" rtl="0">
              <a:lnSpc>
                <a:spcPct val="90000"/>
              </a:lnSpc>
              <a:spcBef>
                <a:spcPts val="1000"/>
              </a:spcBef>
              <a:spcAft>
                <a:spcPts val="0"/>
              </a:spcAft>
              <a:buClr>
                <a:schemeClr val="dk1"/>
              </a:buClr>
              <a:buSzPts val="2800"/>
              <a:buNone/>
            </a:pPr>
            <a:endParaRPr sz="2000"/>
          </a:p>
        </p:txBody>
      </p:sp>
      <p:sp>
        <p:nvSpPr>
          <p:cNvPr id="110" name="Google Shape;110;p19"/>
          <p:cNvSpPr txBox="1">
            <a:spLocks noGrp="1"/>
          </p:cNvSpPr>
          <p:nvPr>
            <p:ph type="title"/>
          </p:nvPr>
        </p:nvSpPr>
        <p:spPr>
          <a:xfrm>
            <a:off x="838200" y="-112009"/>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a:t>Local Property Taxes</a:t>
            </a:r>
            <a:endParaRPr/>
          </a:p>
        </p:txBody>
      </p:sp>
    </p:spTree>
  </p:cSld>
  <p:clrMapOvr>
    <a:masterClrMapping/>
  </p:clrMapOvr>
</p:sld>
</file>

<file path=ppt/theme/theme1.xml><?xml version="1.0" encoding="utf-8"?>
<a:theme xmlns:a="http://schemas.openxmlformats.org/drawingml/2006/main" name="Office Theme">
  <a:themeElements>
    <a:clrScheme name="Custom 1">
      <a:dk1>
        <a:srgbClr val="5E5E5E"/>
      </a:dk1>
      <a:lt1>
        <a:srgbClr val="FFFFFF"/>
      </a:lt1>
      <a:dk2>
        <a:srgbClr val="005E95"/>
      </a:dk2>
      <a:lt2>
        <a:srgbClr val="E7E6E6"/>
      </a:lt2>
      <a:accent1>
        <a:srgbClr val="005E96"/>
      </a:accent1>
      <a:accent2>
        <a:srgbClr val="BD2827"/>
      </a:accent2>
      <a:accent3>
        <a:srgbClr val="A5A5A5"/>
      </a:accent3>
      <a:accent4>
        <a:srgbClr val="F7931E"/>
      </a:accent4>
      <a:accent5>
        <a:srgbClr val="7FB541"/>
      </a:accent5>
      <a:accent6>
        <a:srgbClr val="59B59F"/>
      </a:accent6>
      <a:hlink>
        <a:srgbClr val="F08322"/>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1222</Words>
  <Application>Microsoft Macintosh PowerPoint</Application>
  <PresentationFormat>Widescreen</PresentationFormat>
  <Paragraphs>113</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Guiding Principles</vt:lpstr>
      <vt:lpstr>PowerPoint Presentation</vt:lpstr>
      <vt:lpstr>Proposal</vt:lpstr>
      <vt:lpstr>PowerPoint Presentation</vt:lpstr>
      <vt:lpstr>PowerPoint Presentation</vt:lpstr>
      <vt:lpstr>PowerPoint Presentation</vt:lpstr>
      <vt:lpstr>Local Property Taxes</vt:lpstr>
      <vt:lpstr>Slow and Sustainable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Harry Hansen</cp:lastModifiedBy>
  <cp:revision>1</cp:revision>
  <dcterms:modified xsi:type="dcterms:W3CDTF">2019-11-25T19:45:23Z</dcterms:modified>
</cp:coreProperties>
</file>