
<file path=[Content_Types].xml><?xml version="1.0" encoding="utf-8"?>
<Types xmlns="http://schemas.openxmlformats.org/package/2006/content-types">
  <Default Extension="emf" ContentType="image/x-emf"/>
  <Default Extension="mp4" ContentType="video/mp4"/>
  <Default Extension="png" ContentType="image/png"/>
  <Default Extension="rels" ContentType="application/vnd.openxmlformats-package.relationships+xml"/>
  <Default Extension="svg" ContentType="image/svg+xml"/>
  <Default Extension="wdp" ContentType="image/vnd.ms-photo"/>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3"/>
  </p:notesMasterIdLst>
  <p:sldIdLst>
    <p:sldId id="326" r:id="rId2"/>
    <p:sldId id="388" r:id="rId3"/>
    <p:sldId id="410" r:id="rId4"/>
    <p:sldId id="411" r:id="rId5"/>
    <p:sldId id="412" r:id="rId6"/>
    <p:sldId id="413" r:id="rId7"/>
    <p:sldId id="414" r:id="rId8"/>
    <p:sldId id="415" r:id="rId9"/>
    <p:sldId id="416" r:id="rId10"/>
    <p:sldId id="334" r:id="rId11"/>
    <p:sldId id="392" r:id="rId12"/>
    <p:sldId id="369" r:id="rId13"/>
    <p:sldId id="393" r:id="rId14"/>
    <p:sldId id="370" r:id="rId15"/>
    <p:sldId id="394" r:id="rId16"/>
    <p:sldId id="337" r:id="rId17"/>
    <p:sldId id="344" r:id="rId18"/>
    <p:sldId id="333" r:id="rId19"/>
    <p:sldId id="359" r:id="rId20"/>
    <p:sldId id="360" r:id="rId21"/>
    <p:sldId id="277" r:id="rId22"/>
    <p:sldId id="361" r:id="rId23"/>
    <p:sldId id="362" r:id="rId24"/>
    <p:sldId id="417" r:id="rId25"/>
    <p:sldId id="346" r:id="rId26"/>
    <p:sldId id="347" r:id="rId27"/>
    <p:sldId id="264" r:id="rId28"/>
    <p:sldId id="268" r:id="rId29"/>
    <p:sldId id="306" r:id="rId30"/>
    <p:sldId id="282" r:id="rId31"/>
    <p:sldId id="348" r:id="rId32"/>
    <p:sldId id="349" r:id="rId33"/>
    <p:sldId id="350" r:id="rId34"/>
    <p:sldId id="351" r:id="rId35"/>
    <p:sldId id="352" r:id="rId36"/>
    <p:sldId id="355" r:id="rId37"/>
    <p:sldId id="353" r:id="rId38"/>
    <p:sldId id="377" r:id="rId39"/>
    <p:sldId id="381" r:id="rId40"/>
    <p:sldId id="382" r:id="rId41"/>
    <p:sldId id="383" r:id="rId42"/>
    <p:sldId id="384" r:id="rId43"/>
    <p:sldId id="385" r:id="rId44"/>
    <p:sldId id="386" r:id="rId45"/>
    <p:sldId id="387" r:id="rId46"/>
    <p:sldId id="418" r:id="rId47"/>
    <p:sldId id="314" r:id="rId48"/>
    <p:sldId id="312" r:id="rId49"/>
    <p:sldId id="313" r:id="rId50"/>
    <p:sldId id="311" r:id="rId51"/>
    <p:sldId id="363" r:id="rId52"/>
    <p:sldId id="310" r:id="rId53"/>
    <p:sldId id="409" r:id="rId54"/>
    <p:sldId id="371" r:id="rId55"/>
    <p:sldId id="395" r:id="rId56"/>
    <p:sldId id="396" r:id="rId57"/>
    <p:sldId id="397" r:id="rId58"/>
    <p:sldId id="398" r:id="rId59"/>
    <p:sldId id="304" r:id="rId60"/>
    <p:sldId id="399" r:id="rId61"/>
    <p:sldId id="258" r:id="rId62"/>
    <p:sldId id="400" r:id="rId63"/>
    <p:sldId id="402" r:id="rId64"/>
    <p:sldId id="403" r:id="rId65"/>
    <p:sldId id="401" r:id="rId66"/>
    <p:sldId id="404" r:id="rId67"/>
    <p:sldId id="406" r:id="rId68"/>
    <p:sldId id="407" r:id="rId69"/>
    <p:sldId id="405" r:id="rId70"/>
    <p:sldId id="408" r:id="rId71"/>
    <p:sldId id="364" r:id="rId7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14" autoAdjust="0"/>
    <p:restoredTop sz="94660"/>
  </p:normalViewPr>
  <p:slideViewPr>
    <p:cSldViewPr snapToGrid="0">
      <p:cViewPr varScale="1">
        <p:scale>
          <a:sx n="65" d="100"/>
          <a:sy n="65" d="100"/>
        </p:scale>
        <p:origin x="624" y="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var\folders\gj\2f48cgxn74g5nvq7n98bhf9h0000gn\T\com.microsoft.Outlook\Outlook%20Temp\Town%20Hall%20Data%20Updated%20for%20Spending%20Meeting.xlsx" TargetMode="External"/><Relationship Id="rId2" Type="http://schemas.microsoft.com/office/2011/relationships/chartColorStyle" Target="colors7.xml"/><Relationship Id="rId1" Type="http://schemas.microsoft.com/office/2011/relationships/chartStyle" Target="styl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cap="none" spc="20" baseline="0">
                <a:solidFill>
                  <a:schemeClr val="dk1">
                    <a:lumMod val="50000"/>
                    <a:lumOff val="50000"/>
                  </a:schemeClr>
                </a:solidFill>
                <a:latin typeface="+mn-lt"/>
                <a:ea typeface="+mn-ea"/>
                <a:cs typeface="+mn-cs"/>
              </a:defRPr>
            </a:pPr>
            <a:r>
              <a:rPr lang="en-US" dirty="0"/>
              <a:t>Utah Budget - All Sources (in Billions)</a:t>
            </a:r>
          </a:p>
        </c:rich>
      </c:tx>
      <c:overlay val="0"/>
      <c:spPr>
        <a:noFill/>
        <a:ln>
          <a:noFill/>
        </a:ln>
        <a:effectLst/>
      </c:spPr>
      <c:txPr>
        <a:bodyPr rot="0" spcFirstLastPara="1" vertOverflow="ellipsis" vert="horz" wrap="square" anchor="ctr" anchorCtr="1"/>
        <a:lstStyle/>
        <a:p>
          <a:pPr>
            <a:defRPr sz="1862" b="0" i="0" u="none" strike="noStrike" kern="1200" cap="none" spc="20" baseline="0">
              <a:solidFill>
                <a:schemeClr val="dk1">
                  <a:lumMod val="50000"/>
                  <a:lumOff val="50000"/>
                </a:schemeClr>
              </a:solidFill>
              <a:latin typeface="+mn-lt"/>
              <a:ea typeface="+mn-ea"/>
              <a:cs typeface="+mn-cs"/>
            </a:defRPr>
          </a:pPr>
          <a:endParaRPr lang="en-US"/>
        </a:p>
      </c:txPr>
    </c:title>
    <c:autoTitleDeleted val="0"/>
    <c:plotArea>
      <c:layout/>
      <c:lineChart>
        <c:grouping val="standard"/>
        <c:varyColors val="0"/>
        <c:ser>
          <c:idx val="0"/>
          <c:order val="0"/>
          <c:tx>
            <c:strRef>
              <c:f>Sheet1!$B$1</c:f>
              <c:strCache>
                <c:ptCount val="1"/>
                <c:pt idx="0">
                  <c:v>Nominal</c:v>
                </c:pt>
              </c:strCache>
            </c:strRef>
          </c:tx>
          <c:spPr>
            <a:ln w="22225" cap="rnd" cmpd="sng" algn="ctr">
              <a:solidFill>
                <a:schemeClr val="accent1"/>
              </a:solidFill>
              <a:round/>
            </a:ln>
            <a:effectLst/>
          </c:spPr>
          <c:marker>
            <c:symbol val="none"/>
          </c:marker>
          <c:dLbls>
            <c:dLbl>
              <c:idx val="20"/>
              <c:dLblPos val="t"/>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3-B391-1748-A472-8834A8DE3A40}"/>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dk1">
                        <a:lumMod val="65000"/>
                        <a:lumOff val="35000"/>
                      </a:schemeClr>
                    </a:solidFill>
                    <a:latin typeface="+mn-lt"/>
                    <a:ea typeface="+mn-ea"/>
                    <a:cs typeface="+mn-cs"/>
                  </a:defRPr>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1"/>
                <c15:leaderLines>
                  <c:spPr>
                    <a:ln w="9525">
                      <a:solidFill>
                        <a:schemeClr val="dk1">
                          <a:lumMod val="35000"/>
                          <a:lumOff val="65000"/>
                        </a:schemeClr>
                      </a:solidFill>
                    </a:ln>
                    <a:effectLst/>
                  </c:spPr>
                </c15:leaderLines>
              </c:ext>
            </c:extLst>
          </c:dLbls>
          <c:cat>
            <c:strRef>
              <c:f>Sheet1!$A$2:$A$22</c:f>
              <c:strCache>
                <c:ptCount val="21"/>
                <c:pt idx="0">
                  <c:v>FY1998</c:v>
                </c:pt>
                <c:pt idx="1">
                  <c:v>FY1999</c:v>
                </c:pt>
                <c:pt idx="2">
                  <c:v>FY2000</c:v>
                </c:pt>
                <c:pt idx="3">
                  <c:v>FY2001</c:v>
                </c:pt>
                <c:pt idx="4">
                  <c:v>FY2002</c:v>
                </c:pt>
                <c:pt idx="5">
                  <c:v>FY2003</c:v>
                </c:pt>
                <c:pt idx="6">
                  <c:v>FY2004</c:v>
                </c:pt>
                <c:pt idx="7">
                  <c:v>FY2005</c:v>
                </c:pt>
                <c:pt idx="8">
                  <c:v>FY2006</c:v>
                </c:pt>
                <c:pt idx="9">
                  <c:v>FY2007</c:v>
                </c:pt>
                <c:pt idx="10">
                  <c:v>FY2008</c:v>
                </c:pt>
                <c:pt idx="11">
                  <c:v>FY2009</c:v>
                </c:pt>
                <c:pt idx="12">
                  <c:v>FY2010</c:v>
                </c:pt>
                <c:pt idx="13">
                  <c:v>FY2011</c:v>
                </c:pt>
                <c:pt idx="14">
                  <c:v>FY2012</c:v>
                </c:pt>
                <c:pt idx="15">
                  <c:v>FY2013</c:v>
                </c:pt>
                <c:pt idx="16">
                  <c:v>FY2014</c:v>
                </c:pt>
                <c:pt idx="17">
                  <c:v>FY2015</c:v>
                </c:pt>
                <c:pt idx="18">
                  <c:v>FY2016</c:v>
                </c:pt>
                <c:pt idx="19">
                  <c:v>FY2017</c:v>
                </c:pt>
                <c:pt idx="20">
                  <c:v>FY2018</c:v>
                </c:pt>
              </c:strCache>
            </c:strRef>
          </c:cat>
          <c:val>
            <c:numRef>
              <c:f>Sheet1!$B$2:$B$22</c:f>
              <c:numCache>
                <c:formatCode>#,##0.0</c:formatCode>
                <c:ptCount val="21"/>
                <c:pt idx="0">
                  <c:v>6.25</c:v>
                </c:pt>
                <c:pt idx="1">
                  <c:v>6.69</c:v>
                </c:pt>
                <c:pt idx="2">
                  <c:v>6.86</c:v>
                </c:pt>
                <c:pt idx="3">
                  <c:v>7.19</c:v>
                </c:pt>
                <c:pt idx="4">
                  <c:v>7.63</c:v>
                </c:pt>
                <c:pt idx="5">
                  <c:v>7.72</c:v>
                </c:pt>
                <c:pt idx="6">
                  <c:v>7.94</c:v>
                </c:pt>
                <c:pt idx="7">
                  <c:v>8.56</c:v>
                </c:pt>
                <c:pt idx="8">
                  <c:v>9.14</c:v>
                </c:pt>
                <c:pt idx="9">
                  <c:v>10.46</c:v>
                </c:pt>
                <c:pt idx="10">
                  <c:v>11.84</c:v>
                </c:pt>
                <c:pt idx="11">
                  <c:v>12.49</c:v>
                </c:pt>
                <c:pt idx="12">
                  <c:v>11.86</c:v>
                </c:pt>
                <c:pt idx="13">
                  <c:v>13.16</c:v>
                </c:pt>
                <c:pt idx="14">
                  <c:v>13.19</c:v>
                </c:pt>
                <c:pt idx="15">
                  <c:v>14.65</c:v>
                </c:pt>
                <c:pt idx="16">
                  <c:v>15.81</c:v>
                </c:pt>
                <c:pt idx="17">
                  <c:v>16.25</c:v>
                </c:pt>
                <c:pt idx="18">
                  <c:v>16.95</c:v>
                </c:pt>
                <c:pt idx="19">
                  <c:v>17.989999999999998</c:v>
                </c:pt>
                <c:pt idx="20">
                  <c:v>18.670000000000002</c:v>
                </c:pt>
              </c:numCache>
            </c:numRef>
          </c:val>
          <c:smooth val="0"/>
          <c:extLst>
            <c:ext xmlns:c16="http://schemas.microsoft.com/office/drawing/2014/chart" uri="{C3380CC4-5D6E-409C-BE32-E72D297353CC}">
              <c16:uniqueId val="{00000000-B391-1748-A472-8834A8DE3A40}"/>
            </c:ext>
          </c:extLst>
        </c:ser>
        <c:dLbls>
          <c:dLblPos val="ctr"/>
          <c:showLegendKey val="0"/>
          <c:showVal val="1"/>
          <c:showCatName val="0"/>
          <c:showSerName val="0"/>
          <c:showPercent val="0"/>
          <c:showBubbleSize val="0"/>
        </c:dLbls>
        <c:dropLines>
          <c:spPr>
            <a:ln w="9525" cap="flat" cmpd="sng" algn="ctr">
              <a:solidFill>
                <a:schemeClr val="dk1">
                  <a:lumMod val="35000"/>
                  <a:lumOff val="65000"/>
                  <a:alpha val="33000"/>
                </a:schemeClr>
              </a:solidFill>
              <a:round/>
            </a:ln>
            <a:effectLst/>
          </c:spPr>
        </c:dropLines>
        <c:smooth val="0"/>
        <c:axId val="1127295200"/>
        <c:axId val="1129438480"/>
      </c:lineChart>
      <c:catAx>
        <c:axId val="1127295200"/>
        <c:scaling>
          <c:orientation val="minMax"/>
        </c:scaling>
        <c:delete val="0"/>
        <c:axPos val="b"/>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97" b="0" i="0" u="none" strike="noStrike" kern="1200" spc="20" baseline="0">
                <a:solidFill>
                  <a:schemeClr val="dk1">
                    <a:lumMod val="65000"/>
                    <a:lumOff val="35000"/>
                  </a:schemeClr>
                </a:solidFill>
                <a:latin typeface="+mn-lt"/>
                <a:ea typeface="+mn-ea"/>
                <a:cs typeface="+mn-cs"/>
              </a:defRPr>
            </a:pPr>
            <a:endParaRPr lang="en-US"/>
          </a:p>
        </c:txPr>
        <c:crossAx val="1129438480"/>
        <c:crosses val="autoZero"/>
        <c:auto val="1"/>
        <c:lblAlgn val="ctr"/>
        <c:lblOffset val="100"/>
        <c:noMultiLvlLbl val="0"/>
      </c:catAx>
      <c:valAx>
        <c:axId val="1129438480"/>
        <c:scaling>
          <c:orientation val="minMax"/>
        </c:scaling>
        <c:delete val="0"/>
        <c:axPos val="l"/>
        <c:numFmt formatCode="&quot;$&quot;#,##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spc="20" baseline="0">
                <a:solidFill>
                  <a:schemeClr val="dk1">
                    <a:lumMod val="65000"/>
                    <a:lumOff val="35000"/>
                  </a:schemeClr>
                </a:solidFill>
                <a:latin typeface="+mn-lt"/>
                <a:ea typeface="+mn-ea"/>
                <a:cs typeface="+mn-cs"/>
              </a:defRPr>
            </a:pPr>
            <a:endParaRPr lang="en-US"/>
          </a:p>
        </c:txPr>
        <c:crossAx val="1127295200"/>
        <c:crosses val="autoZero"/>
        <c:crossBetween val="between"/>
      </c:valAx>
      <c:spPr>
        <a:gradFill>
          <a:gsLst>
            <a:gs pos="100000">
              <a:schemeClr val="lt1">
                <a:lumMod val="95000"/>
              </a:schemeClr>
            </a:gs>
            <a:gs pos="0">
              <a:schemeClr val="lt1"/>
            </a:gs>
          </a:gsLst>
          <a:lin ang="5400000" scaled="0"/>
        </a:gra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cap="none" spc="20" baseline="0">
                <a:solidFill>
                  <a:schemeClr val="dk1">
                    <a:lumMod val="50000"/>
                    <a:lumOff val="50000"/>
                  </a:schemeClr>
                </a:solidFill>
                <a:latin typeface="+mn-lt"/>
                <a:ea typeface="+mn-ea"/>
                <a:cs typeface="+mn-cs"/>
              </a:defRPr>
            </a:pPr>
            <a:r>
              <a:rPr lang="en-US" dirty="0"/>
              <a:t>Utah Budget - All Sources</a:t>
            </a:r>
          </a:p>
        </c:rich>
      </c:tx>
      <c:overlay val="0"/>
      <c:spPr>
        <a:noFill/>
        <a:ln>
          <a:noFill/>
        </a:ln>
        <a:effectLst/>
      </c:spPr>
      <c:txPr>
        <a:bodyPr rot="0" spcFirstLastPara="1" vertOverflow="ellipsis" vert="horz" wrap="square" anchor="ctr" anchorCtr="1"/>
        <a:lstStyle/>
        <a:p>
          <a:pPr>
            <a:defRPr sz="1862" b="0" i="0" u="none" strike="noStrike" kern="1200" cap="none" spc="20" baseline="0">
              <a:solidFill>
                <a:schemeClr val="dk1">
                  <a:lumMod val="50000"/>
                  <a:lumOff val="50000"/>
                </a:schemeClr>
              </a:solidFill>
              <a:latin typeface="+mn-lt"/>
              <a:ea typeface="+mn-ea"/>
              <a:cs typeface="+mn-cs"/>
            </a:defRPr>
          </a:pPr>
          <a:endParaRPr lang="en-US"/>
        </a:p>
      </c:txPr>
    </c:title>
    <c:autoTitleDeleted val="0"/>
    <c:plotArea>
      <c:layout/>
      <c:lineChart>
        <c:grouping val="standard"/>
        <c:varyColors val="0"/>
        <c:ser>
          <c:idx val="0"/>
          <c:order val="0"/>
          <c:tx>
            <c:strRef>
              <c:f>Sheet1!$B$1</c:f>
              <c:strCache>
                <c:ptCount val="1"/>
                <c:pt idx="0">
                  <c:v>Real Per-capita</c:v>
                </c:pt>
              </c:strCache>
            </c:strRef>
          </c:tx>
          <c:spPr>
            <a:ln w="22225" cap="rnd" cmpd="sng" algn="ctr">
              <a:solidFill>
                <a:schemeClr val="accent1"/>
              </a:solidFill>
              <a:round/>
            </a:ln>
            <a:effectLst/>
          </c:spPr>
          <c:marker>
            <c:symbol val="none"/>
          </c:marker>
          <c:dLbls>
            <c:dLbl>
              <c:idx val="20"/>
              <c:dLblPos val="t"/>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3-B391-1748-A472-8834A8DE3A40}"/>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dk1">
                        <a:lumMod val="65000"/>
                        <a:lumOff val="35000"/>
                      </a:schemeClr>
                    </a:solidFill>
                    <a:latin typeface="+mn-lt"/>
                    <a:ea typeface="+mn-ea"/>
                    <a:cs typeface="+mn-cs"/>
                  </a:defRPr>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1"/>
                <c15:leaderLines>
                  <c:spPr>
                    <a:ln w="9525">
                      <a:solidFill>
                        <a:schemeClr val="dk1">
                          <a:lumMod val="35000"/>
                          <a:lumOff val="65000"/>
                        </a:schemeClr>
                      </a:solidFill>
                    </a:ln>
                    <a:effectLst/>
                  </c:spPr>
                </c15:leaderLines>
              </c:ext>
            </c:extLst>
          </c:dLbls>
          <c:trendline>
            <c:spPr>
              <a:ln w="9525" cap="rnd">
                <a:solidFill>
                  <a:schemeClr val="accent1"/>
                </a:solidFill>
              </a:ln>
              <a:effectLst/>
            </c:spPr>
            <c:trendlineType val="linear"/>
            <c:dispRSqr val="0"/>
            <c:dispEq val="0"/>
          </c:trendline>
          <c:cat>
            <c:strRef>
              <c:f>Sheet1!$A$2:$A$22</c:f>
              <c:strCache>
                <c:ptCount val="21"/>
                <c:pt idx="0">
                  <c:v>FY1998</c:v>
                </c:pt>
                <c:pt idx="1">
                  <c:v>FY1999</c:v>
                </c:pt>
                <c:pt idx="2">
                  <c:v>FY2000</c:v>
                </c:pt>
                <c:pt idx="3">
                  <c:v>FY2001</c:v>
                </c:pt>
                <c:pt idx="4">
                  <c:v>FY2002</c:v>
                </c:pt>
                <c:pt idx="5">
                  <c:v>FY2003</c:v>
                </c:pt>
                <c:pt idx="6">
                  <c:v>FY2004</c:v>
                </c:pt>
                <c:pt idx="7">
                  <c:v>FY2005</c:v>
                </c:pt>
                <c:pt idx="8">
                  <c:v>FY2006</c:v>
                </c:pt>
                <c:pt idx="9">
                  <c:v>FY2007</c:v>
                </c:pt>
                <c:pt idx="10">
                  <c:v>FY2008</c:v>
                </c:pt>
                <c:pt idx="11">
                  <c:v>FY2009</c:v>
                </c:pt>
                <c:pt idx="12">
                  <c:v>FY2010</c:v>
                </c:pt>
                <c:pt idx="13">
                  <c:v>FY2011</c:v>
                </c:pt>
                <c:pt idx="14">
                  <c:v>FY2012</c:v>
                </c:pt>
                <c:pt idx="15">
                  <c:v>FY2013</c:v>
                </c:pt>
                <c:pt idx="16">
                  <c:v>FY2014</c:v>
                </c:pt>
                <c:pt idx="17">
                  <c:v>FY2015</c:v>
                </c:pt>
                <c:pt idx="18">
                  <c:v>FY2016</c:v>
                </c:pt>
                <c:pt idx="19">
                  <c:v>FY2017</c:v>
                </c:pt>
                <c:pt idx="20">
                  <c:v>FY2018</c:v>
                </c:pt>
              </c:strCache>
            </c:strRef>
          </c:cat>
          <c:val>
            <c:numRef>
              <c:f>Sheet1!$B$2:$B$22</c:f>
              <c:numCache>
                <c:formatCode>#,##0.0</c:formatCode>
                <c:ptCount val="21"/>
                <c:pt idx="0">
                  <c:v>2918.3351761647191</c:v>
                </c:pt>
                <c:pt idx="1">
                  <c:v>2984.6768763309797</c:v>
                </c:pt>
                <c:pt idx="2">
                  <c:v>2890.5356920104578</c:v>
                </c:pt>
                <c:pt idx="3">
                  <c:v>2888.9646709903882</c:v>
                </c:pt>
                <c:pt idx="4">
                  <c:v>2964.7278879232135</c:v>
                </c:pt>
                <c:pt idx="5">
                  <c:v>2882.6276559914909</c:v>
                </c:pt>
                <c:pt idx="6">
                  <c:v>2819.2268448586428</c:v>
                </c:pt>
                <c:pt idx="7">
                  <c:v>2851.0528531170603</c:v>
                </c:pt>
                <c:pt idx="8">
                  <c:v>2868.5261126748273</c:v>
                </c:pt>
                <c:pt idx="9">
                  <c:v>3119.4228076750801</c:v>
                </c:pt>
                <c:pt idx="10">
                  <c:v>3330.8558564555788</c:v>
                </c:pt>
                <c:pt idx="11">
                  <c:v>3474.0582417334995</c:v>
                </c:pt>
                <c:pt idx="12">
                  <c:v>3197.811830974968</c:v>
                </c:pt>
                <c:pt idx="13">
                  <c:v>3380.9226146247202</c:v>
                </c:pt>
                <c:pt idx="14">
                  <c:v>3268.7826716676054</c:v>
                </c:pt>
                <c:pt idx="15">
                  <c:v>3532.0371998956175</c:v>
                </c:pt>
                <c:pt idx="16">
                  <c:v>3700.137089897838</c:v>
                </c:pt>
                <c:pt idx="17">
                  <c:v>3728.1219573972262</c:v>
                </c:pt>
                <c:pt idx="18">
                  <c:v>3768.1053536510935</c:v>
                </c:pt>
                <c:pt idx="19">
                  <c:v>3841.7029622206351</c:v>
                </c:pt>
                <c:pt idx="20">
                  <c:v>3827.1320697884521</c:v>
                </c:pt>
              </c:numCache>
            </c:numRef>
          </c:val>
          <c:smooth val="0"/>
          <c:extLst>
            <c:ext xmlns:c16="http://schemas.microsoft.com/office/drawing/2014/chart" uri="{C3380CC4-5D6E-409C-BE32-E72D297353CC}">
              <c16:uniqueId val="{00000000-B391-1748-A472-8834A8DE3A40}"/>
            </c:ext>
          </c:extLst>
        </c:ser>
        <c:dLbls>
          <c:dLblPos val="ctr"/>
          <c:showLegendKey val="0"/>
          <c:showVal val="1"/>
          <c:showCatName val="0"/>
          <c:showSerName val="0"/>
          <c:showPercent val="0"/>
          <c:showBubbleSize val="0"/>
        </c:dLbls>
        <c:dropLines>
          <c:spPr>
            <a:ln w="9525" cap="flat" cmpd="sng" algn="ctr">
              <a:solidFill>
                <a:schemeClr val="dk1">
                  <a:lumMod val="35000"/>
                  <a:lumOff val="65000"/>
                  <a:alpha val="33000"/>
                </a:schemeClr>
              </a:solidFill>
              <a:round/>
            </a:ln>
            <a:effectLst/>
          </c:spPr>
        </c:dropLines>
        <c:smooth val="0"/>
        <c:axId val="1127295200"/>
        <c:axId val="1129438480"/>
      </c:lineChart>
      <c:catAx>
        <c:axId val="1127295200"/>
        <c:scaling>
          <c:orientation val="minMax"/>
        </c:scaling>
        <c:delete val="0"/>
        <c:axPos val="b"/>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97" b="0" i="0" u="none" strike="noStrike" kern="1200" spc="20" baseline="0">
                <a:solidFill>
                  <a:schemeClr val="dk1">
                    <a:lumMod val="65000"/>
                    <a:lumOff val="35000"/>
                  </a:schemeClr>
                </a:solidFill>
                <a:latin typeface="+mn-lt"/>
                <a:ea typeface="+mn-ea"/>
                <a:cs typeface="+mn-cs"/>
              </a:defRPr>
            </a:pPr>
            <a:endParaRPr lang="en-US"/>
          </a:p>
        </c:txPr>
        <c:crossAx val="1129438480"/>
        <c:crosses val="autoZero"/>
        <c:auto val="1"/>
        <c:lblAlgn val="ctr"/>
        <c:lblOffset val="100"/>
        <c:noMultiLvlLbl val="0"/>
      </c:catAx>
      <c:valAx>
        <c:axId val="1129438480"/>
        <c:scaling>
          <c:orientation val="minMax"/>
        </c:scaling>
        <c:delete val="0"/>
        <c:axPos val="l"/>
        <c:numFmt formatCode="&quot;$&quot;#,##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spc="20" baseline="0">
                <a:solidFill>
                  <a:schemeClr val="dk1">
                    <a:lumMod val="65000"/>
                    <a:lumOff val="35000"/>
                  </a:schemeClr>
                </a:solidFill>
                <a:latin typeface="+mn-lt"/>
                <a:ea typeface="+mn-ea"/>
                <a:cs typeface="+mn-cs"/>
              </a:defRPr>
            </a:pPr>
            <a:endParaRPr lang="en-US"/>
          </a:p>
        </c:txPr>
        <c:crossAx val="1127295200"/>
        <c:crosses val="autoZero"/>
        <c:crossBetween val="between"/>
      </c:valAx>
      <c:spPr>
        <a:gradFill>
          <a:gsLst>
            <a:gs pos="100000">
              <a:schemeClr val="lt1">
                <a:lumMod val="95000"/>
              </a:schemeClr>
            </a:gs>
            <a:gs pos="0">
              <a:schemeClr val="lt1"/>
            </a:gs>
          </a:gsLst>
          <a:lin ang="5400000" scaled="0"/>
        </a:gra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cap="none" spc="20" baseline="0">
                <a:solidFill>
                  <a:schemeClr val="dk1">
                    <a:lumMod val="50000"/>
                    <a:lumOff val="50000"/>
                  </a:schemeClr>
                </a:solidFill>
                <a:latin typeface="+mn-lt"/>
                <a:ea typeface="+mn-ea"/>
                <a:cs typeface="+mn-cs"/>
              </a:defRPr>
            </a:pPr>
            <a:r>
              <a:rPr lang="en-US" dirty="0"/>
              <a:t>Utah Budget – General</a:t>
            </a:r>
            <a:r>
              <a:rPr lang="en-US" baseline="0" dirty="0"/>
              <a:t> Revenue (in Billions)</a:t>
            </a:r>
            <a:endParaRPr lang="en-US" dirty="0"/>
          </a:p>
        </c:rich>
      </c:tx>
      <c:overlay val="0"/>
      <c:spPr>
        <a:noFill/>
        <a:ln>
          <a:noFill/>
        </a:ln>
        <a:effectLst/>
      </c:spPr>
      <c:txPr>
        <a:bodyPr rot="0" spcFirstLastPara="1" vertOverflow="ellipsis" vert="horz" wrap="square" anchor="ctr" anchorCtr="1"/>
        <a:lstStyle/>
        <a:p>
          <a:pPr>
            <a:defRPr sz="1862" b="0" i="0" u="none" strike="noStrike" kern="1200" cap="none" spc="20" baseline="0">
              <a:solidFill>
                <a:schemeClr val="dk1">
                  <a:lumMod val="50000"/>
                  <a:lumOff val="50000"/>
                </a:schemeClr>
              </a:solidFill>
              <a:latin typeface="+mn-lt"/>
              <a:ea typeface="+mn-ea"/>
              <a:cs typeface="+mn-cs"/>
            </a:defRPr>
          </a:pPr>
          <a:endParaRPr lang="en-US"/>
        </a:p>
      </c:txPr>
    </c:title>
    <c:autoTitleDeleted val="0"/>
    <c:plotArea>
      <c:layout/>
      <c:lineChart>
        <c:grouping val="standard"/>
        <c:varyColors val="0"/>
        <c:ser>
          <c:idx val="0"/>
          <c:order val="0"/>
          <c:tx>
            <c:strRef>
              <c:f>Sheet1!$B$1</c:f>
              <c:strCache>
                <c:ptCount val="1"/>
                <c:pt idx="0">
                  <c:v>Total</c:v>
                </c:pt>
              </c:strCache>
            </c:strRef>
          </c:tx>
          <c:spPr>
            <a:ln w="22225" cap="rnd" cmpd="sng" algn="ctr">
              <a:solidFill>
                <a:schemeClr val="accent1"/>
              </a:solidFill>
              <a:round/>
            </a:ln>
            <a:effectLst/>
          </c:spPr>
          <c:marker>
            <c:symbol val="none"/>
          </c:marker>
          <c:dLbls>
            <c:dLbl>
              <c:idx val="20"/>
              <c:dLblPos val="t"/>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3-B391-1748-A472-8834A8DE3A40}"/>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dk1">
                        <a:lumMod val="65000"/>
                        <a:lumOff val="35000"/>
                      </a:schemeClr>
                    </a:solidFill>
                    <a:latin typeface="+mn-lt"/>
                    <a:ea typeface="+mn-ea"/>
                    <a:cs typeface="+mn-cs"/>
                  </a:defRPr>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1"/>
                <c15:leaderLines>
                  <c:spPr>
                    <a:ln w="9525">
                      <a:solidFill>
                        <a:schemeClr val="dk1">
                          <a:lumMod val="35000"/>
                          <a:lumOff val="65000"/>
                        </a:schemeClr>
                      </a:solidFill>
                    </a:ln>
                    <a:effectLst/>
                  </c:spPr>
                </c15:leaderLines>
              </c:ext>
            </c:extLst>
          </c:dLbls>
          <c:trendline>
            <c:spPr>
              <a:ln w="9525" cap="rnd">
                <a:solidFill>
                  <a:schemeClr val="accent1"/>
                </a:solidFill>
              </a:ln>
              <a:effectLst/>
            </c:spPr>
            <c:trendlineType val="linear"/>
            <c:dispRSqr val="0"/>
            <c:dispEq val="0"/>
          </c:trendline>
          <c:cat>
            <c:strRef>
              <c:f>Sheet1!$A$2:$A$22</c:f>
              <c:strCache>
                <c:ptCount val="21"/>
                <c:pt idx="0">
                  <c:v>FY1998</c:v>
                </c:pt>
                <c:pt idx="1">
                  <c:v>FY1999</c:v>
                </c:pt>
                <c:pt idx="2">
                  <c:v>FY2000</c:v>
                </c:pt>
                <c:pt idx="3">
                  <c:v>FY2001</c:v>
                </c:pt>
                <c:pt idx="4">
                  <c:v>FY2002</c:v>
                </c:pt>
                <c:pt idx="5">
                  <c:v>FY2003</c:v>
                </c:pt>
                <c:pt idx="6">
                  <c:v>FY2004</c:v>
                </c:pt>
                <c:pt idx="7">
                  <c:v>FY2005</c:v>
                </c:pt>
                <c:pt idx="8">
                  <c:v>FY2006</c:v>
                </c:pt>
                <c:pt idx="9">
                  <c:v>FY2007</c:v>
                </c:pt>
                <c:pt idx="10">
                  <c:v>FY2008</c:v>
                </c:pt>
                <c:pt idx="11">
                  <c:v>FY2009</c:v>
                </c:pt>
                <c:pt idx="12">
                  <c:v>FY2010</c:v>
                </c:pt>
                <c:pt idx="13">
                  <c:v>FY2011</c:v>
                </c:pt>
                <c:pt idx="14">
                  <c:v>FY2012</c:v>
                </c:pt>
                <c:pt idx="15">
                  <c:v>FY2013</c:v>
                </c:pt>
                <c:pt idx="16">
                  <c:v>FY2014</c:v>
                </c:pt>
                <c:pt idx="17">
                  <c:v>FY2015</c:v>
                </c:pt>
                <c:pt idx="18">
                  <c:v>FY2016</c:v>
                </c:pt>
                <c:pt idx="19">
                  <c:v>FY2017</c:v>
                </c:pt>
                <c:pt idx="20">
                  <c:v>FY2018</c:v>
                </c:pt>
              </c:strCache>
            </c:strRef>
          </c:cat>
          <c:val>
            <c:numRef>
              <c:f>Sheet1!$B$2:$B$22</c:f>
              <c:numCache>
                <c:formatCode>#,##0.0</c:formatCode>
                <c:ptCount val="21"/>
                <c:pt idx="0">
                  <c:v>3.43</c:v>
                </c:pt>
                <c:pt idx="1">
                  <c:v>3.64</c:v>
                </c:pt>
                <c:pt idx="2">
                  <c:v>3.77</c:v>
                </c:pt>
                <c:pt idx="3">
                  <c:v>4.2</c:v>
                </c:pt>
                <c:pt idx="4">
                  <c:v>4.18</c:v>
                </c:pt>
                <c:pt idx="5">
                  <c:v>3.95</c:v>
                </c:pt>
                <c:pt idx="6">
                  <c:v>4.01</c:v>
                </c:pt>
                <c:pt idx="7">
                  <c:v>4.42</c:v>
                </c:pt>
                <c:pt idx="8">
                  <c:v>4.75</c:v>
                </c:pt>
                <c:pt idx="9">
                  <c:v>5.78</c:v>
                </c:pt>
                <c:pt idx="10">
                  <c:v>6.81</c:v>
                </c:pt>
                <c:pt idx="11">
                  <c:v>5.75</c:v>
                </c:pt>
                <c:pt idx="12">
                  <c:v>5.0999999999999996</c:v>
                </c:pt>
                <c:pt idx="13">
                  <c:v>5.33</c:v>
                </c:pt>
                <c:pt idx="14">
                  <c:v>5.63</c:v>
                </c:pt>
                <c:pt idx="15">
                  <c:v>6</c:v>
                </c:pt>
                <c:pt idx="16">
                  <c:v>6.29</c:v>
                </c:pt>
                <c:pt idx="17">
                  <c:v>6.71</c:v>
                </c:pt>
                <c:pt idx="18">
                  <c:v>7.33</c:v>
                </c:pt>
                <c:pt idx="19">
                  <c:v>7.55</c:v>
                </c:pt>
                <c:pt idx="20">
                  <c:v>8.0299999999999994</c:v>
                </c:pt>
              </c:numCache>
            </c:numRef>
          </c:val>
          <c:smooth val="0"/>
          <c:extLst>
            <c:ext xmlns:c16="http://schemas.microsoft.com/office/drawing/2014/chart" uri="{C3380CC4-5D6E-409C-BE32-E72D297353CC}">
              <c16:uniqueId val="{00000000-B391-1748-A472-8834A8DE3A40}"/>
            </c:ext>
          </c:extLst>
        </c:ser>
        <c:dLbls>
          <c:dLblPos val="ctr"/>
          <c:showLegendKey val="0"/>
          <c:showVal val="1"/>
          <c:showCatName val="0"/>
          <c:showSerName val="0"/>
          <c:showPercent val="0"/>
          <c:showBubbleSize val="0"/>
        </c:dLbls>
        <c:dropLines>
          <c:spPr>
            <a:ln w="9525" cap="flat" cmpd="sng" algn="ctr">
              <a:solidFill>
                <a:schemeClr val="dk1">
                  <a:lumMod val="35000"/>
                  <a:lumOff val="65000"/>
                  <a:alpha val="33000"/>
                </a:schemeClr>
              </a:solidFill>
              <a:round/>
            </a:ln>
            <a:effectLst/>
          </c:spPr>
        </c:dropLines>
        <c:smooth val="0"/>
        <c:axId val="1127295200"/>
        <c:axId val="1129438480"/>
      </c:lineChart>
      <c:catAx>
        <c:axId val="1127295200"/>
        <c:scaling>
          <c:orientation val="minMax"/>
        </c:scaling>
        <c:delete val="0"/>
        <c:axPos val="b"/>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97" b="0" i="0" u="none" strike="noStrike" kern="1200" spc="20" baseline="0">
                <a:solidFill>
                  <a:schemeClr val="dk1">
                    <a:lumMod val="65000"/>
                    <a:lumOff val="35000"/>
                  </a:schemeClr>
                </a:solidFill>
                <a:latin typeface="+mn-lt"/>
                <a:ea typeface="+mn-ea"/>
                <a:cs typeface="+mn-cs"/>
              </a:defRPr>
            </a:pPr>
            <a:endParaRPr lang="en-US"/>
          </a:p>
        </c:txPr>
        <c:crossAx val="1129438480"/>
        <c:crosses val="autoZero"/>
        <c:auto val="1"/>
        <c:lblAlgn val="ctr"/>
        <c:lblOffset val="100"/>
        <c:noMultiLvlLbl val="0"/>
      </c:catAx>
      <c:valAx>
        <c:axId val="1129438480"/>
        <c:scaling>
          <c:orientation val="minMax"/>
        </c:scaling>
        <c:delete val="0"/>
        <c:axPos val="l"/>
        <c:numFmt formatCode="&quot;$&quot;#,##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spc="20" baseline="0">
                <a:solidFill>
                  <a:schemeClr val="dk1">
                    <a:lumMod val="65000"/>
                    <a:lumOff val="35000"/>
                  </a:schemeClr>
                </a:solidFill>
                <a:latin typeface="+mn-lt"/>
                <a:ea typeface="+mn-ea"/>
                <a:cs typeface="+mn-cs"/>
              </a:defRPr>
            </a:pPr>
            <a:endParaRPr lang="en-US"/>
          </a:p>
        </c:txPr>
        <c:crossAx val="1127295200"/>
        <c:crosses val="autoZero"/>
        <c:crossBetween val="between"/>
      </c:valAx>
      <c:spPr>
        <a:gradFill>
          <a:gsLst>
            <a:gs pos="100000">
              <a:schemeClr val="lt1">
                <a:lumMod val="95000"/>
              </a:schemeClr>
            </a:gs>
            <a:gs pos="0">
              <a:schemeClr val="lt1"/>
            </a:gs>
          </a:gsLst>
          <a:lin ang="5400000" scaled="0"/>
        </a:gra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cap="none" spc="20" baseline="0">
                <a:solidFill>
                  <a:schemeClr val="dk1">
                    <a:lumMod val="50000"/>
                    <a:lumOff val="50000"/>
                  </a:schemeClr>
                </a:solidFill>
                <a:latin typeface="+mn-lt"/>
                <a:ea typeface="+mn-ea"/>
                <a:cs typeface="+mn-cs"/>
              </a:defRPr>
            </a:pPr>
            <a:r>
              <a:rPr lang="en-US" dirty="0"/>
              <a:t>Utah Budget – General</a:t>
            </a:r>
            <a:r>
              <a:rPr lang="en-US" baseline="0" dirty="0"/>
              <a:t> Revenue (in Billions)</a:t>
            </a:r>
            <a:endParaRPr lang="en-US" dirty="0"/>
          </a:p>
        </c:rich>
      </c:tx>
      <c:overlay val="0"/>
      <c:spPr>
        <a:noFill/>
        <a:ln>
          <a:noFill/>
        </a:ln>
        <a:effectLst/>
      </c:spPr>
      <c:txPr>
        <a:bodyPr rot="0" spcFirstLastPara="1" vertOverflow="ellipsis" vert="horz" wrap="square" anchor="ctr" anchorCtr="1"/>
        <a:lstStyle/>
        <a:p>
          <a:pPr>
            <a:defRPr sz="1862" b="0" i="0" u="none" strike="noStrike" kern="1200" cap="none" spc="20" baseline="0">
              <a:solidFill>
                <a:schemeClr val="dk1">
                  <a:lumMod val="50000"/>
                  <a:lumOff val="50000"/>
                </a:schemeClr>
              </a:solidFill>
              <a:latin typeface="+mn-lt"/>
              <a:ea typeface="+mn-ea"/>
              <a:cs typeface="+mn-cs"/>
            </a:defRPr>
          </a:pPr>
          <a:endParaRPr lang="en-US"/>
        </a:p>
      </c:txPr>
    </c:title>
    <c:autoTitleDeleted val="0"/>
    <c:plotArea>
      <c:layout>
        <c:manualLayout>
          <c:layoutTarget val="inner"/>
          <c:xMode val="edge"/>
          <c:yMode val="edge"/>
          <c:x val="6.1997666958296879E-2"/>
          <c:y val="0.12113734643104465"/>
          <c:w val="0.91536858818573608"/>
          <c:h val="0.7474177845033213"/>
        </c:manualLayout>
      </c:layout>
      <c:lineChart>
        <c:grouping val="stacked"/>
        <c:varyColors val="0"/>
        <c:ser>
          <c:idx val="0"/>
          <c:order val="0"/>
          <c:tx>
            <c:strRef>
              <c:f>Sheet1!$B$1</c:f>
              <c:strCache>
                <c:ptCount val="1"/>
                <c:pt idx="0">
                  <c:v>Other</c:v>
                </c:pt>
              </c:strCache>
            </c:strRef>
          </c:tx>
          <c:spPr>
            <a:ln w="22225" cap="rnd" cmpd="sng" algn="ctr">
              <a:solidFill>
                <a:schemeClr val="accent1"/>
              </a:solidFill>
              <a:round/>
            </a:ln>
            <a:effectLst/>
          </c:spPr>
          <c:marker>
            <c:symbol val="none"/>
          </c:marker>
          <c:dLbls>
            <c:delete val="1"/>
          </c:dLbls>
          <c:cat>
            <c:strRef>
              <c:f>Sheet1!$A$2:$A$22</c:f>
              <c:strCache>
                <c:ptCount val="21"/>
                <c:pt idx="0">
                  <c:v>FY1998</c:v>
                </c:pt>
                <c:pt idx="1">
                  <c:v>FY1999</c:v>
                </c:pt>
                <c:pt idx="2">
                  <c:v>FY2000</c:v>
                </c:pt>
                <c:pt idx="3">
                  <c:v>FY2001</c:v>
                </c:pt>
                <c:pt idx="4">
                  <c:v>FY2002</c:v>
                </c:pt>
                <c:pt idx="5">
                  <c:v>FY2003</c:v>
                </c:pt>
                <c:pt idx="6">
                  <c:v>FY2004</c:v>
                </c:pt>
                <c:pt idx="7">
                  <c:v>FY2005</c:v>
                </c:pt>
                <c:pt idx="8">
                  <c:v>FY2006</c:v>
                </c:pt>
                <c:pt idx="9">
                  <c:v>FY2007</c:v>
                </c:pt>
                <c:pt idx="10">
                  <c:v>FY2008</c:v>
                </c:pt>
                <c:pt idx="11">
                  <c:v>FY2009</c:v>
                </c:pt>
                <c:pt idx="12">
                  <c:v>FY2010</c:v>
                </c:pt>
                <c:pt idx="13">
                  <c:v>FY2011</c:v>
                </c:pt>
                <c:pt idx="14">
                  <c:v>FY2012</c:v>
                </c:pt>
                <c:pt idx="15">
                  <c:v>FY2013</c:v>
                </c:pt>
                <c:pt idx="16">
                  <c:v>FY2014</c:v>
                </c:pt>
                <c:pt idx="17">
                  <c:v>FY2015</c:v>
                </c:pt>
                <c:pt idx="18">
                  <c:v>FY2016</c:v>
                </c:pt>
                <c:pt idx="19">
                  <c:v>FY2017</c:v>
                </c:pt>
                <c:pt idx="20">
                  <c:v>FY2018</c:v>
                </c:pt>
              </c:strCache>
            </c:strRef>
          </c:cat>
          <c:val>
            <c:numRef>
              <c:f>Sheet1!$B$2:$B$22</c:f>
              <c:numCache>
                <c:formatCode>#,##0.0</c:formatCode>
                <c:ptCount val="21"/>
                <c:pt idx="0">
                  <c:v>0.76</c:v>
                </c:pt>
                <c:pt idx="1">
                  <c:v>0.86</c:v>
                </c:pt>
                <c:pt idx="2">
                  <c:v>0.76</c:v>
                </c:pt>
                <c:pt idx="3">
                  <c:v>0.71</c:v>
                </c:pt>
                <c:pt idx="4">
                  <c:v>0.54</c:v>
                </c:pt>
                <c:pt idx="5">
                  <c:v>0.75</c:v>
                </c:pt>
                <c:pt idx="6">
                  <c:v>0.79</c:v>
                </c:pt>
                <c:pt idx="7">
                  <c:v>0.93</c:v>
                </c:pt>
                <c:pt idx="8">
                  <c:v>0.95</c:v>
                </c:pt>
                <c:pt idx="9">
                  <c:v>1.48</c:v>
                </c:pt>
                <c:pt idx="10">
                  <c:v>1.52</c:v>
                </c:pt>
                <c:pt idx="11">
                  <c:v>1.1399999999999999</c:v>
                </c:pt>
                <c:pt idx="12">
                  <c:v>0.9</c:v>
                </c:pt>
                <c:pt idx="13">
                  <c:v>0.94</c:v>
                </c:pt>
                <c:pt idx="14">
                  <c:v>0.87</c:v>
                </c:pt>
                <c:pt idx="15">
                  <c:v>0.99</c:v>
                </c:pt>
                <c:pt idx="16">
                  <c:v>1.1000000000000001</c:v>
                </c:pt>
                <c:pt idx="17">
                  <c:v>1.23</c:v>
                </c:pt>
                <c:pt idx="18">
                  <c:v>1.54</c:v>
                </c:pt>
                <c:pt idx="19">
                  <c:v>1.43</c:v>
                </c:pt>
                <c:pt idx="20">
                  <c:v>1.42</c:v>
                </c:pt>
              </c:numCache>
            </c:numRef>
          </c:val>
          <c:smooth val="0"/>
          <c:extLst>
            <c:ext xmlns:c16="http://schemas.microsoft.com/office/drawing/2014/chart" uri="{C3380CC4-5D6E-409C-BE32-E72D297353CC}">
              <c16:uniqueId val="{00000000-B391-1748-A472-8834A8DE3A40}"/>
            </c:ext>
          </c:extLst>
        </c:ser>
        <c:ser>
          <c:idx val="1"/>
          <c:order val="1"/>
          <c:tx>
            <c:strRef>
              <c:f>Sheet1!$C$1</c:f>
              <c:strCache>
                <c:ptCount val="1"/>
                <c:pt idx="0">
                  <c:v>Social Services</c:v>
                </c:pt>
              </c:strCache>
            </c:strRef>
          </c:tx>
          <c:spPr>
            <a:ln w="22225" cap="rnd" cmpd="sng" algn="ctr">
              <a:solidFill>
                <a:schemeClr val="accent2"/>
              </a:solidFill>
              <a:round/>
            </a:ln>
            <a:effectLst/>
          </c:spPr>
          <c:marker>
            <c:symbol val="none"/>
          </c:marker>
          <c:dLbls>
            <c:delete val="1"/>
          </c:dLbls>
          <c:cat>
            <c:strRef>
              <c:f>Sheet1!$A$2:$A$22</c:f>
              <c:strCache>
                <c:ptCount val="21"/>
                <c:pt idx="0">
                  <c:v>FY1998</c:v>
                </c:pt>
                <c:pt idx="1">
                  <c:v>FY1999</c:v>
                </c:pt>
                <c:pt idx="2">
                  <c:v>FY2000</c:v>
                </c:pt>
                <c:pt idx="3">
                  <c:v>FY2001</c:v>
                </c:pt>
                <c:pt idx="4">
                  <c:v>FY2002</c:v>
                </c:pt>
                <c:pt idx="5">
                  <c:v>FY2003</c:v>
                </c:pt>
                <c:pt idx="6">
                  <c:v>FY2004</c:v>
                </c:pt>
                <c:pt idx="7">
                  <c:v>FY2005</c:v>
                </c:pt>
                <c:pt idx="8">
                  <c:v>FY2006</c:v>
                </c:pt>
                <c:pt idx="9">
                  <c:v>FY2007</c:v>
                </c:pt>
                <c:pt idx="10">
                  <c:v>FY2008</c:v>
                </c:pt>
                <c:pt idx="11">
                  <c:v>FY2009</c:v>
                </c:pt>
                <c:pt idx="12">
                  <c:v>FY2010</c:v>
                </c:pt>
                <c:pt idx="13">
                  <c:v>FY2011</c:v>
                </c:pt>
                <c:pt idx="14">
                  <c:v>FY2012</c:v>
                </c:pt>
                <c:pt idx="15">
                  <c:v>FY2013</c:v>
                </c:pt>
                <c:pt idx="16">
                  <c:v>FY2014</c:v>
                </c:pt>
                <c:pt idx="17">
                  <c:v>FY2015</c:v>
                </c:pt>
                <c:pt idx="18">
                  <c:v>FY2016</c:v>
                </c:pt>
                <c:pt idx="19">
                  <c:v>FY2017</c:v>
                </c:pt>
                <c:pt idx="20">
                  <c:v>FY2018</c:v>
                </c:pt>
              </c:strCache>
            </c:strRef>
          </c:cat>
          <c:val>
            <c:numRef>
              <c:f>Sheet1!$C$2:$C$22</c:f>
              <c:numCache>
                <c:formatCode>#,##0.0</c:formatCode>
                <c:ptCount val="21"/>
                <c:pt idx="0">
                  <c:v>0.39</c:v>
                </c:pt>
                <c:pt idx="1">
                  <c:v>0.4</c:v>
                </c:pt>
                <c:pt idx="2">
                  <c:v>0.43</c:v>
                </c:pt>
                <c:pt idx="3">
                  <c:v>0.45</c:v>
                </c:pt>
                <c:pt idx="4">
                  <c:v>0.48</c:v>
                </c:pt>
                <c:pt idx="5">
                  <c:v>0.49</c:v>
                </c:pt>
                <c:pt idx="6">
                  <c:v>0.48</c:v>
                </c:pt>
                <c:pt idx="7">
                  <c:v>0.56000000000000005</c:v>
                </c:pt>
                <c:pt idx="8">
                  <c:v>0.63</c:v>
                </c:pt>
                <c:pt idx="9">
                  <c:v>0.69</c:v>
                </c:pt>
                <c:pt idx="10">
                  <c:v>0.76</c:v>
                </c:pt>
                <c:pt idx="11">
                  <c:v>0.66</c:v>
                </c:pt>
                <c:pt idx="12">
                  <c:v>0.6</c:v>
                </c:pt>
                <c:pt idx="13">
                  <c:v>0.74</c:v>
                </c:pt>
                <c:pt idx="14">
                  <c:v>0.86</c:v>
                </c:pt>
                <c:pt idx="15">
                  <c:v>0.88</c:v>
                </c:pt>
                <c:pt idx="16">
                  <c:v>0.88</c:v>
                </c:pt>
                <c:pt idx="17">
                  <c:v>0.94</c:v>
                </c:pt>
                <c:pt idx="18">
                  <c:v>0.99</c:v>
                </c:pt>
                <c:pt idx="19">
                  <c:v>1.01</c:v>
                </c:pt>
                <c:pt idx="20">
                  <c:v>1.0900000000000001</c:v>
                </c:pt>
              </c:numCache>
            </c:numRef>
          </c:val>
          <c:smooth val="0"/>
          <c:extLst>
            <c:ext xmlns:c16="http://schemas.microsoft.com/office/drawing/2014/chart" uri="{C3380CC4-5D6E-409C-BE32-E72D297353CC}">
              <c16:uniqueId val="{00000000-5B95-D04C-A5F2-DE92D76F9BF3}"/>
            </c:ext>
          </c:extLst>
        </c:ser>
        <c:ser>
          <c:idx val="2"/>
          <c:order val="2"/>
          <c:tx>
            <c:strRef>
              <c:f>Sheet1!$D$1</c:f>
              <c:strCache>
                <c:ptCount val="1"/>
                <c:pt idx="0">
                  <c:v>Transportation</c:v>
                </c:pt>
              </c:strCache>
            </c:strRef>
          </c:tx>
          <c:spPr>
            <a:ln w="22225" cap="rnd" cmpd="sng" algn="ctr">
              <a:solidFill>
                <a:schemeClr val="accent3"/>
              </a:solidFill>
              <a:round/>
            </a:ln>
            <a:effectLst/>
          </c:spPr>
          <c:marker>
            <c:symbol val="none"/>
          </c:marker>
          <c:dLbls>
            <c:delete val="1"/>
          </c:dLbls>
          <c:cat>
            <c:strRef>
              <c:f>Sheet1!$A$2:$A$22</c:f>
              <c:strCache>
                <c:ptCount val="21"/>
                <c:pt idx="0">
                  <c:v>FY1998</c:v>
                </c:pt>
                <c:pt idx="1">
                  <c:v>FY1999</c:v>
                </c:pt>
                <c:pt idx="2">
                  <c:v>FY2000</c:v>
                </c:pt>
                <c:pt idx="3">
                  <c:v>FY2001</c:v>
                </c:pt>
                <c:pt idx="4">
                  <c:v>FY2002</c:v>
                </c:pt>
                <c:pt idx="5">
                  <c:v>FY2003</c:v>
                </c:pt>
                <c:pt idx="6">
                  <c:v>FY2004</c:v>
                </c:pt>
                <c:pt idx="7">
                  <c:v>FY2005</c:v>
                </c:pt>
                <c:pt idx="8">
                  <c:v>FY2006</c:v>
                </c:pt>
                <c:pt idx="9">
                  <c:v>FY2007</c:v>
                </c:pt>
                <c:pt idx="10">
                  <c:v>FY2008</c:v>
                </c:pt>
                <c:pt idx="11">
                  <c:v>FY2009</c:v>
                </c:pt>
                <c:pt idx="12">
                  <c:v>FY2010</c:v>
                </c:pt>
                <c:pt idx="13">
                  <c:v>FY2011</c:v>
                </c:pt>
                <c:pt idx="14">
                  <c:v>FY2012</c:v>
                </c:pt>
                <c:pt idx="15">
                  <c:v>FY2013</c:v>
                </c:pt>
                <c:pt idx="16">
                  <c:v>FY2014</c:v>
                </c:pt>
                <c:pt idx="17">
                  <c:v>FY2015</c:v>
                </c:pt>
                <c:pt idx="18">
                  <c:v>FY2016</c:v>
                </c:pt>
                <c:pt idx="19">
                  <c:v>FY2017</c:v>
                </c:pt>
                <c:pt idx="20">
                  <c:v>FY2018</c:v>
                </c:pt>
              </c:strCache>
            </c:strRef>
          </c:cat>
          <c:val>
            <c:numRef>
              <c:f>Sheet1!$D$2:$D$22</c:f>
              <c:numCache>
                <c:formatCode>#,##0.0</c:formatCode>
                <c:ptCount val="21"/>
                <c:pt idx="0">
                  <c:v>0.35</c:v>
                </c:pt>
                <c:pt idx="1">
                  <c:v>0.35</c:v>
                </c:pt>
                <c:pt idx="2">
                  <c:v>0.49</c:v>
                </c:pt>
                <c:pt idx="3">
                  <c:v>0.53</c:v>
                </c:pt>
                <c:pt idx="4">
                  <c:v>0.56999999999999995</c:v>
                </c:pt>
                <c:pt idx="5">
                  <c:v>0.45</c:v>
                </c:pt>
                <c:pt idx="6">
                  <c:v>0.46</c:v>
                </c:pt>
                <c:pt idx="7">
                  <c:v>0.46</c:v>
                </c:pt>
                <c:pt idx="8">
                  <c:v>0.56000000000000005</c:v>
                </c:pt>
                <c:pt idx="9">
                  <c:v>0.73</c:v>
                </c:pt>
                <c:pt idx="10">
                  <c:v>1.1299999999999999</c:v>
                </c:pt>
                <c:pt idx="11">
                  <c:v>0.75</c:v>
                </c:pt>
                <c:pt idx="12">
                  <c:v>0.62</c:v>
                </c:pt>
                <c:pt idx="13">
                  <c:v>0.57999999999999996</c:v>
                </c:pt>
                <c:pt idx="14">
                  <c:v>0.75</c:v>
                </c:pt>
                <c:pt idx="15">
                  <c:v>0.84</c:v>
                </c:pt>
                <c:pt idx="16">
                  <c:v>0.86</c:v>
                </c:pt>
                <c:pt idx="17">
                  <c:v>0.9</c:v>
                </c:pt>
                <c:pt idx="18">
                  <c:v>0.99</c:v>
                </c:pt>
                <c:pt idx="19">
                  <c:v>1.05</c:v>
                </c:pt>
                <c:pt idx="20">
                  <c:v>1.21</c:v>
                </c:pt>
              </c:numCache>
            </c:numRef>
          </c:val>
          <c:smooth val="0"/>
          <c:extLst>
            <c:ext xmlns:c16="http://schemas.microsoft.com/office/drawing/2014/chart" uri="{C3380CC4-5D6E-409C-BE32-E72D297353CC}">
              <c16:uniqueId val="{00000001-5B95-D04C-A5F2-DE92D76F9BF3}"/>
            </c:ext>
          </c:extLst>
        </c:ser>
        <c:ser>
          <c:idx val="3"/>
          <c:order val="3"/>
          <c:tx>
            <c:strRef>
              <c:f>Sheet1!$E$1</c:f>
              <c:strCache>
                <c:ptCount val="1"/>
                <c:pt idx="0">
                  <c:v>Higher Ed</c:v>
                </c:pt>
              </c:strCache>
            </c:strRef>
          </c:tx>
          <c:spPr>
            <a:ln w="22225" cap="rnd" cmpd="sng" algn="ctr">
              <a:solidFill>
                <a:schemeClr val="accent4"/>
              </a:solidFill>
              <a:round/>
            </a:ln>
            <a:effectLst/>
          </c:spPr>
          <c:marker>
            <c:symbol val="none"/>
          </c:marker>
          <c:dLbls>
            <c:delete val="1"/>
          </c:dLbls>
          <c:cat>
            <c:strRef>
              <c:f>Sheet1!$A$2:$A$22</c:f>
              <c:strCache>
                <c:ptCount val="21"/>
                <c:pt idx="0">
                  <c:v>FY1998</c:v>
                </c:pt>
                <c:pt idx="1">
                  <c:v>FY1999</c:v>
                </c:pt>
                <c:pt idx="2">
                  <c:v>FY2000</c:v>
                </c:pt>
                <c:pt idx="3">
                  <c:v>FY2001</c:v>
                </c:pt>
                <c:pt idx="4">
                  <c:v>FY2002</c:v>
                </c:pt>
                <c:pt idx="5">
                  <c:v>FY2003</c:v>
                </c:pt>
                <c:pt idx="6">
                  <c:v>FY2004</c:v>
                </c:pt>
                <c:pt idx="7">
                  <c:v>FY2005</c:v>
                </c:pt>
                <c:pt idx="8">
                  <c:v>FY2006</c:v>
                </c:pt>
                <c:pt idx="9">
                  <c:v>FY2007</c:v>
                </c:pt>
                <c:pt idx="10">
                  <c:v>FY2008</c:v>
                </c:pt>
                <c:pt idx="11">
                  <c:v>FY2009</c:v>
                </c:pt>
                <c:pt idx="12">
                  <c:v>FY2010</c:v>
                </c:pt>
                <c:pt idx="13">
                  <c:v>FY2011</c:v>
                </c:pt>
                <c:pt idx="14">
                  <c:v>FY2012</c:v>
                </c:pt>
                <c:pt idx="15">
                  <c:v>FY2013</c:v>
                </c:pt>
                <c:pt idx="16">
                  <c:v>FY2014</c:v>
                </c:pt>
                <c:pt idx="17">
                  <c:v>FY2015</c:v>
                </c:pt>
                <c:pt idx="18">
                  <c:v>FY2016</c:v>
                </c:pt>
                <c:pt idx="19">
                  <c:v>FY2017</c:v>
                </c:pt>
                <c:pt idx="20">
                  <c:v>FY2018</c:v>
                </c:pt>
              </c:strCache>
            </c:strRef>
          </c:cat>
          <c:val>
            <c:numRef>
              <c:f>Sheet1!$E$2:$E$22</c:f>
              <c:numCache>
                <c:formatCode>#,##0.0</c:formatCode>
                <c:ptCount val="21"/>
                <c:pt idx="0">
                  <c:v>0.47</c:v>
                </c:pt>
                <c:pt idx="1">
                  <c:v>0.5</c:v>
                </c:pt>
                <c:pt idx="2">
                  <c:v>0.53</c:v>
                </c:pt>
                <c:pt idx="3">
                  <c:v>0.6</c:v>
                </c:pt>
                <c:pt idx="4">
                  <c:v>0.6</c:v>
                </c:pt>
                <c:pt idx="5">
                  <c:v>0.57999999999999996</c:v>
                </c:pt>
                <c:pt idx="6">
                  <c:v>0.57999999999999996</c:v>
                </c:pt>
                <c:pt idx="7">
                  <c:v>0.65</c:v>
                </c:pt>
                <c:pt idx="8">
                  <c:v>0.7</c:v>
                </c:pt>
                <c:pt idx="9">
                  <c:v>0.73</c:v>
                </c:pt>
                <c:pt idx="10">
                  <c:v>0.82</c:v>
                </c:pt>
                <c:pt idx="11">
                  <c:v>0.76</c:v>
                </c:pt>
                <c:pt idx="12">
                  <c:v>0.69</c:v>
                </c:pt>
                <c:pt idx="13">
                  <c:v>0.7</c:v>
                </c:pt>
                <c:pt idx="14">
                  <c:v>0.73</c:v>
                </c:pt>
                <c:pt idx="15">
                  <c:v>0.74</c:v>
                </c:pt>
                <c:pt idx="16">
                  <c:v>0.78</c:v>
                </c:pt>
                <c:pt idx="17">
                  <c:v>0.87</c:v>
                </c:pt>
                <c:pt idx="18">
                  <c:v>0.92</c:v>
                </c:pt>
                <c:pt idx="19">
                  <c:v>0.97</c:v>
                </c:pt>
                <c:pt idx="20">
                  <c:v>1.02</c:v>
                </c:pt>
              </c:numCache>
            </c:numRef>
          </c:val>
          <c:smooth val="0"/>
          <c:extLst>
            <c:ext xmlns:c16="http://schemas.microsoft.com/office/drawing/2014/chart" uri="{C3380CC4-5D6E-409C-BE32-E72D297353CC}">
              <c16:uniqueId val="{00000002-5B95-D04C-A5F2-DE92D76F9BF3}"/>
            </c:ext>
          </c:extLst>
        </c:ser>
        <c:ser>
          <c:idx val="4"/>
          <c:order val="4"/>
          <c:tx>
            <c:strRef>
              <c:f>Sheet1!$F$1</c:f>
              <c:strCache>
                <c:ptCount val="1"/>
                <c:pt idx="0">
                  <c:v>Public Ed</c:v>
                </c:pt>
              </c:strCache>
            </c:strRef>
          </c:tx>
          <c:spPr>
            <a:ln w="22225" cap="rnd" cmpd="sng" algn="ctr">
              <a:solidFill>
                <a:srgbClr val="92D050"/>
              </a:solidFill>
              <a:round/>
            </a:ln>
            <a:effectLst/>
          </c:spPr>
          <c:marker>
            <c:symbol val="none"/>
          </c:marker>
          <c:dLbls>
            <c:delete val="1"/>
          </c:dLbls>
          <c:cat>
            <c:strRef>
              <c:f>Sheet1!$A$2:$A$22</c:f>
              <c:strCache>
                <c:ptCount val="21"/>
                <c:pt idx="0">
                  <c:v>FY1998</c:v>
                </c:pt>
                <c:pt idx="1">
                  <c:v>FY1999</c:v>
                </c:pt>
                <c:pt idx="2">
                  <c:v>FY2000</c:v>
                </c:pt>
                <c:pt idx="3">
                  <c:v>FY2001</c:v>
                </c:pt>
                <c:pt idx="4">
                  <c:v>FY2002</c:v>
                </c:pt>
                <c:pt idx="5">
                  <c:v>FY2003</c:v>
                </c:pt>
                <c:pt idx="6">
                  <c:v>FY2004</c:v>
                </c:pt>
                <c:pt idx="7">
                  <c:v>FY2005</c:v>
                </c:pt>
                <c:pt idx="8">
                  <c:v>FY2006</c:v>
                </c:pt>
                <c:pt idx="9">
                  <c:v>FY2007</c:v>
                </c:pt>
                <c:pt idx="10">
                  <c:v>FY2008</c:v>
                </c:pt>
                <c:pt idx="11">
                  <c:v>FY2009</c:v>
                </c:pt>
                <c:pt idx="12">
                  <c:v>FY2010</c:v>
                </c:pt>
                <c:pt idx="13">
                  <c:v>FY2011</c:v>
                </c:pt>
                <c:pt idx="14">
                  <c:v>FY2012</c:v>
                </c:pt>
                <c:pt idx="15">
                  <c:v>FY2013</c:v>
                </c:pt>
                <c:pt idx="16">
                  <c:v>FY2014</c:v>
                </c:pt>
                <c:pt idx="17">
                  <c:v>FY2015</c:v>
                </c:pt>
                <c:pt idx="18">
                  <c:v>FY2016</c:v>
                </c:pt>
                <c:pt idx="19">
                  <c:v>FY2017</c:v>
                </c:pt>
                <c:pt idx="20">
                  <c:v>FY2018</c:v>
                </c:pt>
              </c:strCache>
            </c:strRef>
          </c:cat>
          <c:val>
            <c:numRef>
              <c:f>Sheet1!$F$2:$F$22</c:f>
              <c:numCache>
                <c:formatCode>#,##0.0</c:formatCode>
                <c:ptCount val="21"/>
                <c:pt idx="0">
                  <c:v>1.46</c:v>
                </c:pt>
                <c:pt idx="1">
                  <c:v>1.53</c:v>
                </c:pt>
                <c:pt idx="2">
                  <c:v>1.56</c:v>
                </c:pt>
                <c:pt idx="3">
                  <c:v>1.91</c:v>
                </c:pt>
                <c:pt idx="4">
                  <c:v>1.99</c:v>
                </c:pt>
                <c:pt idx="5">
                  <c:v>1.68</c:v>
                </c:pt>
                <c:pt idx="6">
                  <c:v>1.7</c:v>
                </c:pt>
                <c:pt idx="7">
                  <c:v>1.82</c:v>
                </c:pt>
                <c:pt idx="8">
                  <c:v>1.91</c:v>
                </c:pt>
                <c:pt idx="9">
                  <c:v>2.15</c:v>
                </c:pt>
                <c:pt idx="10">
                  <c:v>2.58</c:v>
                </c:pt>
                <c:pt idx="11">
                  <c:v>2.44</c:v>
                </c:pt>
                <c:pt idx="12">
                  <c:v>2.29</c:v>
                </c:pt>
                <c:pt idx="13">
                  <c:v>2.37</c:v>
                </c:pt>
                <c:pt idx="14">
                  <c:v>2.42</c:v>
                </c:pt>
                <c:pt idx="15">
                  <c:v>2.5499999999999998</c:v>
                </c:pt>
                <c:pt idx="16">
                  <c:v>2.67</c:v>
                </c:pt>
                <c:pt idx="17">
                  <c:v>2.77</c:v>
                </c:pt>
                <c:pt idx="18">
                  <c:v>2.89</c:v>
                </c:pt>
                <c:pt idx="19">
                  <c:v>3.09</c:v>
                </c:pt>
                <c:pt idx="20">
                  <c:v>3.29</c:v>
                </c:pt>
              </c:numCache>
            </c:numRef>
          </c:val>
          <c:smooth val="0"/>
          <c:extLst>
            <c:ext xmlns:c16="http://schemas.microsoft.com/office/drawing/2014/chart" uri="{C3380CC4-5D6E-409C-BE32-E72D297353CC}">
              <c16:uniqueId val="{00000003-5B95-D04C-A5F2-DE92D76F9BF3}"/>
            </c:ext>
          </c:extLst>
        </c:ser>
        <c:dLbls>
          <c:dLblPos val="ctr"/>
          <c:showLegendKey val="0"/>
          <c:showVal val="1"/>
          <c:showCatName val="0"/>
          <c:showSerName val="0"/>
          <c:showPercent val="0"/>
          <c:showBubbleSize val="0"/>
        </c:dLbls>
        <c:dropLines>
          <c:spPr>
            <a:ln w="9525" cap="flat" cmpd="sng" algn="ctr">
              <a:solidFill>
                <a:schemeClr val="dk1">
                  <a:lumMod val="35000"/>
                  <a:lumOff val="65000"/>
                  <a:alpha val="33000"/>
                </a:schemeClr>
              </a:solidFill>
              <a:round/>
            </a:ln>
            <a:effectLst/>
          </c:spPr>
        </c:dropLines>
        <c:smooth val="0"/>
        <c:axId val="1127295200"/>
        <c:axId val="1129438480"/>
      </c:lineChart>
      <c:catAx>
        <c:axId val="1127295200"/>
        <c:scaling>
          <c:orientation val="minMax"/>
        </c:scaling>
        <c:delete val="0"/>
        <c:axPos val="b"/>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97" b="0" i="0" u="none" strike="noStrike" kern="1200" spc="20" baseline="0">
                <a:solidFill>
                  <a:schemeClr val="dk1">
                    <a:lumMod val="65000"/>
                    <a:lumOff val="35000"/>
                  </a:schemeClr>
                </a:solidFill>
                <a:latin typeface="+mn-lt"/>
                <a:ea typeface="+mn-ea"/>
                <a:cs typeface="+mn-cs"/>
              </a:defRPr>
            </a:pPr>
            <a:endParaRPr lang="en-US"/>
          </a:p>
        </c:txPr>
        <c:crossAx val="1129438480"/>
        <c:crosses val="autoZero"/>
        <c:auto val="1"/>
        <c:lblAlgn val="ctr"/>
        <c:lblOffset val="100"/>
        <c:noMultiLvlLbl val="0"/>
      </c:catAx>
      <c:valAx>
        <c:axId val="1129438480"/>
        <c:scaling>
          <c:orientation val="minMax"/>
        </c:scaling>
        <c:delete val="0"/>
        <c:axPos val="l"/>
        <c:numFmt formatCode="&quot;$&quot;#,##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spc="20" baseline="0">
                <a:solidFill>
                  <a:schemeClr val="dk1">
                    <a:lumMod val="65000"/>
                    <a:lumOff val="35000"/>
                  </a:schemeClr>
                </a:solidFill>
                <a:latin typeface="+mn-lt"/>
                <a:ea typeface="+mn-ea"/>
                <a:cs typeface="+mn-cs"/>
              </a:defRPr>
            </a:pPr>
            <a:endParaRPr lang="en-US"/>
          </a:p>
        </c:txPr>
        <c:crossAx val="1127295200"/>
        <c:crosses val="autoZero"/>
        <c:crossBetween val="between"/>
      </c:valAx>
      <c:spPr>
        <a:gradFill>
          <a:gsLst>
            <a:gs pos="100000">
              <a:schemeClr val="lt1">
                <a:lumMod val="95000"/>
              </a:schemeClr>
            </a:gs>
            <a:gs pos="0">
              <a:schemeClr val="lt1"/>
            </a:gs>
          </a:gsLst>
          <a:lin ang="5400000" scaled="0"/>
        </a:gradFill>
        <a:ln>
          <a:noFill/>
        </a:ln>
        <a:effectLst/>
      </c:spPr>
    </c:plotArea>
    <c:legend>
      <c:legendPos val="t"/>
      <c:layout>
        <c:manualLayout>
          <c:xMode val="edge"/>
          <c:yMode val="edge"/>
          <c:x val="0.1101286413272415"/>
          <c:y val="0.13218251301649186"/>
          <c:w val="0.88987135867275846"/>
          <c:h val="5.331308830695837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cap="none" spc="0" normalizeH="0" baseline="0">
                <a:solidFill>
                  <a:schemeClr val="dk1">
                    <a:lumMod val="50000"/>
                    <a:lumOff val="50000"/>
                  </a:schemeClr>
                </a:solidFill>
                <a:latin typeface="+mj-lt"/>
                <a:ea typeface="+mj-ea"/>
                <a:cs typeface="+mj-cs"/>
              </a:defRPr>
            </a:pPr>
            <a:r>
              <a:rPr lang="en-US"/>
              <a:t>Index of State Spending</a:t>
            </a:r>
          </a:p>
        </c:rich>
      </c:tx>
      <c:overlay val="0"/>
      <c:spPr>
        <a:noFill/>
        <a:ln>
          <a:noFill/>
        </a:ln>
        <a:effectLst/>
      </c:spPr>
      <c:txPr>
        <a:bodyPr rot="0" spcFirstLastPara="1" vertOverflow="ellipsis" vert="horz" wrap="square" anchor="ctr" anchorCtr="1"/>
        <a:lstStyle/>
        <a:p>
          <a:pPr>
            <a:defRPr sz="2128" b="1" i="0" u="none" strike="noStrike" kern="1200" cap="none" spc="0" normalizeH="0" baseline="0">
              <a:solidFill>
                <a:schemeClr val="dk1">
                  <a:lumMod val="50000"/>
                  <a:lumOff val="50000"/>
                </a:schemeClr>
              </a:solidFill>
              <a:latin typeface="+mj-lt"/>
              <a:ea typeface="+mj-ea"/>
              <a:cs typeface="+mj-cs"/>
            </a:defRPr>
          </a:pPr>
          <a:endParaRPr lang="en-US"/>
        </a:p>
      </c:txPr>
    </c:title>
    <c:autoTitleDeleted val="0"/>
    <c:plotArea>
      <c:layout/>
      <c:lineChart>
        <c:grouping val="standard"/>
        <c:varyColors val="0"/>
        <c:ser>
          <c:idx val="0"/>
          <c:order val="0"/>
          <c:tx>
            <c:strRef>
              <c:f>Sheet1!$B$1</c:f>
              <c:strCache>
                <c:ptCount val="1"/>
                <c:pt idx="0">
                  <c:v>All Sources</c:v>
                </c:pt>
              </c:strCache>
            </c:strRef>
          </c:tx>
          <c:spPr>
            <a:ln w="22225" cap="rnd">
              <a:solidFill>
                <a:schemeClr val="accent1"/>
              </a:solidFill>
              <a:round/>
            </a:ln>
            <a:effectLst/>
          </c:spPr>
          <c:marker>
            <c:symbol val="none"/>
          </c:marker>
          <c:dLbls>
            <c:delete val="1"/>
          </c:dLbls>
          <c:cat>
            <c:strRef>
              <c:f>Sheet1!$A$2:$A$22</c:f>
              <c:strCache>
                <c:ptCount val="21"/>
                <c:pt idx="0">
                  <c:v>FY1998</c:v>
                </c:pt>
                <c:pt idx="1">
                  <c:v>FY1999</c:v>
                </c:pt>
                <c:pt idx="2">
                  <c:v>FY2000</c:v>
                </c:pt>
                <c:pt idx="3">
                  <c:v>FY2001</c:v>
                </c:pt>
                <c:pt idx="4">
                  <c:v>FY2002</c:v>
                </c:pt>
                <c:pt idx="5">
                  <c:v>FY2003</c:v>
                </c:pt>
                <c:pt idx="6">
                  <c:v>FY2004</c:v>
                </c:pt>
                <c:pt idx="7">
                  <c:v>FY2005</c:v>
                </c:pt>
                <c:pt idx="8">
                  <c:v>FY2006</c:v>
                </c:pt>
                <c:pt idx="9">
                  <c:v>FY2007</c:v>
                </c:pt>
                <c:pt idx="10">
                  <c:v>FY2008</c:v>
                </c:pt>
                <c:pt idx="11">
                  <c:v>FY2009</c:v>
                </c:pt>
                <c:pt idx="12">
                  <c:v>FY2010</c:v>
                </c:pt>
                <c:pt idx="13">
                  <c:v>FY2011</c:v>
                </c:pt>
                <c:pt idx="14">
                  <c:v>FY2012</c:v>
                </c:pt>
                <c:pt idx="15">
                  <c:v>FY2013</c:v>
                </c:pt>
                <c:pt idx="16">
                  <c:v>FY2014</c:v>
                </c:pt>
                <c:pt idx="17">
                  <c:v>FY2015</c:v>
                </c:pt>
                <c:pt idx="18">
                  <c:v>FY2016</c:v>
                </c:pt>
                <c:pt idx="19">
                  <c:v>FY2017</c:v>
                </c:pt>
                <c:pt idx="20">
                  <c:v>FY2018</c:v>
                </c:pt>
              </c:strCache>
            </c:strRef>
          </c:cat>
          <c:val>
            <c:numRef>
              <c:f>Sheet1!$B$2:$B$22</c:f>
              <c:numCache>
                <c:formatCode>General</c:formatCode>
                <c:ptCount val="21"/>
                <c:pt idx="0">
                  <c:v>1</c:v>
                </c:pt>
                <c:pt idx="1">
                  <c:v>1.0704</c:v>
                </c:pt>
                <c:pt idx="2">
                  <c:v>1.0975999999999999</c:v>
                </c:pt>
                <c:pt idx="3">
                  <c:v>1.1504000000000001</c:v>
                </c:pt>
                <c:pt idx="4">
                  <c:v>1.2208000000000001</c:v>
                </c:pt>
                <c:pt idx="5">
                  <c:v>1.2352000000000001</c:v>
                </c:pt>
                <c:pt idx="6">
                  <c:v>1.2704</c:v>
                </c:pt>
                <c:pt idx="7">
                  <c:v>1.3695999999999999</c:v>
                </c:pt>
                <c:pt idx="8">
                  <c:v>1.4623999999999999</c:v>
                </c:pt>
                <c:pt idx="9">
                  <c:v>1.6736</c:v>
                </c:pt>
                <c:pt idx="10">
                  <c:v>1.8944000000000001</c:v>
                </c:pt>
                <c:pt idx="11">
                  <c:v>1.9984</c:v>
                </c:pt>
                <c:pt idx="12">
                  <c:v>1.8976</c:v>
                </c:pt>
                <c:pt idx="13">
                  <c:v>2.1055999999999999</c:v>
                </c:pt>
                <c:pt idx="14">
                  <c:v>2.1103999999999998</c:v>
                </c:pt>
                <c:pt idx="15">
                  <c:v>2.3439999999999999</c:v>
                </c:pt>
                <c:pt idx="16">
                  <c:v>2.5295999999999998</c:v>
                </c:pt>
                <c:pt idx="17">
                  <c:v>2.6</c:v>
                </c:pt>
                <c:pt idx="18">
                  <c:v>2.7120000000000002</c:v>
                </c:pt>
                <c:pt idx="19">
                  <c:v>2.8784000000000001</c:v>
                </c:pt>
                <c:pt idx="20">
                  <c:v>2.9872000000000001</c:v>
                </c:pt>
              </c:numCache>
            </c:numRef>
          </c:val>
          <c:smooth val="0"/>
          <c:extLst>
            <c:ext xmlns:c16="http://schemas.microsoft.com/office/drawing/2014/chart" uri="{C3380CC4-5D6E-409C-BE32-E72D297353CC}">
              <c16:uniqueId val="{00000000-5681-1449-AB3A-7CA9C29BCABA}"/>
            </c:ext>
          </c:extLst>
        </c:ser>
        <c:ser>
          <c:idx val="1"/>
          <c:order val="1"/>
          <c:tx>
            <c:strRef>
              <c:f>Sheet1!$C$1</c:f>
              <c:strCache>
                <c:ptCount val="1"/>
                <c:pt idx="0">
                  <c:v>General Revenue</c:v>
                </c:pt>
              </c:strCache>
            </c:strRef>
          </c:tx>
          <c:spPr>
            <a:ln w="22225" cap="rnd">
              <a:solidFill>
                <a:schemeClr val="accent2"/>
              </a:solidFill>
              <a:round/>
            </a:ln>
            <a:effectLst/>
          </c:spPr>
          <c:marker>
            <c:symbol val="none"/>
          </c:marker>
          <c:dLbls>
            <c:delete val="1"/>
          </c:dLbls>
          <c:cat>
            <c:strRef>
              <c:f>Sheet1!$A$2:$A$22</c:f>
              <c:strCache>
                <c:ptCount val="21"/>
                <c:pt idx="0">
                  <c:v>FY1998</c:v>
                </c:pt>
                <c:pt idx="1">
                  <c:v>FY1999</c:v>
                </c:pt>
                <c:pt idx="2">
                  <c:v>FY2000</c:v>
                </c:pt>
                <c:pt idx="3">
                  <c:v>FY2001</c:v>
                </c:pt>
                <c:pt idx="4">
                  <c:v>FY2002</c:v>
                </c:pt>
                <c:pt idx="5">
                  <c:v>FY2003</c:v>
                </c:pt>
                <c:pt idx="6">
                  <c:v>FY2004</c:v>
                </c:pt>
                <c:pt idx="7">
                  <c:v>FY2005</c:v>
                </c:pt>
                <c:pt idx="8">
                  <c:v>FY2006</c:v>
                </c:pt>
                <c:pt idx="9">
                  <c:v>FY2007</c:v>
                </c:pt>
                <c:pt idx="10">
                  <c:v>FY2008</c:v>
                </c:pt>
                <c:pt idx="11">
                  <c:v>FY2009</c:v>
                </c:pt>
                <c:pt idx="12">
                  <c:v>FY2010</c:v>
                </c:pt>
                <c:pt idx="13">
                  <c:v>FY2011</c:v>
                </c:pt>
                <c:pt idx="14">
                  <c:v>FY2012</c:v>
                </c:pt>
                <c:pt idx="15">
                  <c:v>FY2013</c:v>
                </c:pt>
                <c:pt idx="16">
                  <c:v>FY2014</c:v>
                </c:pt>
                <c:pt idx="17">
                  <c:v>FY2015</c:v>
                </c:pt>
                <c:pt idx="18">
                  <c:v>FY2016</c:v>
                </c:pt>
                <c:pt idx="19">
                  <c:v>FY2017</c:v>
                </c:pt>
                <c:pt idx="20">
                  <c:v>FY2018</c:v>
                </c:pt>
              </c:strCache>
            </c:strRef>
          </c:cat>
          <c:val>
            <c:numRef>
              <c:f>Sheet1!$C$2:$C$22</c:f>
              <c:numCache>
                <c:formatCode>General</c:formatCode>
                <c:ptCount val="21"/>
                <c:pt idx="0">
                  <c:v>1</c:v>
                </c:pt>
                <c:pt idx="1">
                  <c:v>1.0612244897959184</c:v>
                </c:pt>
                <c:pt idx="2">
                  <c:v>1.0991253644314869</c:v>
                </c:pt>
                <c:pt idx="3">
                  <c:v>1.2244897959183674</c:v>
                </c:pt>
                <c:pt idx="4">
                  <c:v>1.2186588921282799</c:v>
                </c:pt>
                <c:pt idx="5">
                  <c:v>1.1516034985422741</c:v>
                </c:pt>
                <c:pt idx="6">
                  <c:v>1.1690962099125364</c:v>
                </c:pt>
                <c:pt idx="7">
                  <c:v>1.2886297376093294</c:v>
                </c:pt>
                <c:pt idx="8">
                  <c:v>1.3848396501457727</c:v>
                </c:pt>
                <c:pt idx="9">
                  <c:v>1.685131195335277</c:v>
                </c:pt>
                <c:pt idx="10">
                  <c:v>1.9854227405247813</c:v>
                </c:pt>
                <c:pt idx="11">
                  <c:v>1.6763848396501457</c:v>
                </c:pt>
                <c:pt idx="12">
                  <c:v>1.4868804664723032</c:v>
                </c:pt>
                <c:pt idx="13">
                  <c:v>1.5539358600583091</c:v>
                </c:pt>
                <c:pt idx="14">
                  <c:v>1.6413994169096211</c:v>
                </c:pt>
                <c:pt idx="15">
                  <c:v>1.749271137026239</c:v>
                </c:pt>
                <c:pt idx="16">
                  <c:v>1.8338192419825072</c:v>
                </c:pt>
                <c:pt idx="17">
                  <c:v>1.9562682215743441</c:v>
                </c:pt>
                <c:pt idx="18">
                  <c:v>2.1370262390670556</c:v>
                </c:pt>
                <c:pt idx="19">
                  <c:v>2.2011661807580176</c:v>
                </c:pt>
                <c:pt idx="20">
                  <c:v>2.3411078717201166</c:v>
                </c:pt>
              </c:numCache>
            </c:numRef>
          </c:val>
          <c:smooth val="0"/>
          <c:extLst>
            <c:ext xmlns:c16="http://schemas.microsoft.com/office/drawing/2014/chart" uri="{C3380CC4-5D6E-409C-BE32-E72D297353CC}">
              <c16:uniqueId val="{00000001-5681-1449-AB3A-7CA9C29BCABA}"/>
            </c:ext>
          </c:extLst>
        </c:ser>
        <c:ser>
          <c:idx val="2"/>
          <c:order val="2"/>
          <c:tx>
            <c:strRef>
              <c:f>Sheet1!$D$1</c:f>
              <c:strCache>
                <c:ptCount val="1"/>
                <c:pt idx="0">
                  <c:v>Public Education</c:v>
                </c:pt>
              </c:strCache>
            </c:strRef>
          </c:tx>
          <c:spPr>
            <a:ln w="22225" cap="rnd">
              <a:solidFill>
                <a:schemeClr val="accent3"/>
              </a:solidFill>
              <a:round/>
            </a:ln>
            <a:effectLst/>
          </c:spPr>
          <c:marker>
            <c:symbol val="none"/>
          </c:marker>
          <c:dLbls>
            <c:delete val="1"/>
          </c:dLbls>
          <c:cat>
            <c:strRef>
              <c:f>Sheet1!$A$2:$A$22</c:f>
              <c:strCache>
                <c:ptCount val="21"/>
                <c:pt idx="0">
                  <c:v>FY1998</c:v>
                </c:pt>
                <c:pt idx="1">
                  <c:v>FY1999</c:v>
                </c:pt>
                <c:pt idx="2">
                  <c:v>FY2000</c:v>
                </c:pt>
                <c:pt idx="3">
                  <c:v>FY2001</c:v>
                </c:pt>
                <c:pt idx="4">
                  <c:v>FY2002</c:v>
                </c:pt>
                <c:pt idx="5">
                  <c:v>FY2003</c:v>
                </c:pt>
                <c:pt idx="6">
                  <c:v>FY2004</c:v>
                </c:pt>
                <c:pt idx="7">
                  <c:v>FY2005</c:v>
                </c:pt>
                <c:pt idx="8">
                  <c:v>FY2006</c:v>
                </c:pt>
                <c:pt idx="9">
                  <c:v>FY2007</c:v>
                </c:pt>
                <c:pt idx="10">
                  <c:v>FY2008</c:v>
                </c:pt>
                <c:pt idx="11">
                  <c:v>FY2009</c:v>
                </c:pt>
                <c:pt idx="12">
                  <c:v>FY2010</c:v>
                </c:pt>
                <c:pt idx="13">
                  <c:v>FY2011</c:v>
                </c:pt>
                <c:pt idx="14">
                  <c:v>FY2012</c:v>
                </c:pt>
                <c:pt idx="15">
                  <c:v>FY2013</c:v>
                </c:pt>
                <c:pt idx="16">
                  <c:v>FY2014</c:v>
                </c:pt>
                <c:pt idx="17">
                  <c:v>FY2015</c:v>
                </c:pt>
                <c:pt idx="18">
                  <c:v>FY2016</c:v>
                </c:pt>
                <c:pt idx="19">
                  <c:v>FY2017</c:v>
                </c:pt>
                <c:pt idx="20">
                  <c:v>FY2018</c:v>
                </c:pt>
              </c:strCache>
            </c:strRef>
          </c:cat>
          <c:val>
            <c:numRef>
              <c:f>Sheet1!$D$2:$D$22</c:f>
              <c:numCache>
                <c:formatCode>General</c:formatCode>
                <c:ptCount val="21"/>
                <c:pt idx="0">
                  <c:v>1</c:v>
                </c:pt>
                <c:pt idx="1">
                  <c:v>1.047945205479452</c:v>
                </c:pt>
                <c:pt idx="2">
                  <c:v>1.0684931506849316</c:v>
                </c:pt>
                <c:pt idx="3">
                  <c:v>1.3082191780821917</c:v>
                </c:pt>
                <c:pt idx="4">
                  <c:v>1.3630136986301369</c:v>
                </c:pt>
                <c:pt idx="5">
                  <c:v>1.1506849315068493</c:v>
                </c:pt>
                <c:pt idx="6">
                  <c:v>1.1643835616438356</c:v>
                </c:pt>
                <c:pt idx="7">
                  <c:v>1.2465753424657535</c:v>
                </c:pt>
                <c:pt idx="8">
                  <c:v>1.3082191780821917</c:v>
                </c:pt>
                <c:pt idx="9">
                  <c:v>1.4726027397260273</c:v>
                </c:pt>
                <c:pt idx="10">
                  <c:v>1.7671232876712328</c:v>
                </c:pt>
                <c:pt idx="11">
                  <c:v>1.6712328767123288</c:v>
                </c:pt>
                <c:pt idx="12">
                  <c:v>1.5684931506849316</c:v>
                </c:pt>
                <c:pt idx="13">
                  <c:v>1.6232876712328768</c:v>
                </c:pt>
                <c:pt idx="14">
                  <c:v>1.6575342465753424</c:v>
                </c:pt>
                <c:pt idx="15">
                  <c:v>1.7465753424657535</c:v>
                </c:pt>
                <c:pt idx="16">
                  <c:v>1.8287671232876712</c:v>
                </c:pt>
                <c:pt idx="17">
                  <c:v>1.8972602739726028</c:v>
                </c:pt>
                <c:pt idx="18">
                  <c:v>1.9794520547945205</c:v>
                </c:pt>
                <c:pt idx="19">
                  <c:v>2.1164383561643834</c:v>
                </c:pt>
                <c:pt idx="20">
                  <c:v>2.2534246575342465</c:v>
                </c:pt>
              </c:numCache>
            </c:numRef>
          </c:val>
          <c:smooth val="0"/>
          <c:extLst>
            <c:ext xmlns:c16="http://schemas.microsoft.com/office/drawing/2014/chart" uri="{C3380CC4-5D6E-409C-BE32-E72D297353CC}">
              <c16:uniqueId val="{00000002-5681-1449-AB3A-7CA9C29BCABA}"/>
            </c:ext>
          </c:extLst>
        </c:ser>
        <c:ser>
          <c:idx val="3"/>
          <c:order val="3"/>
          <c:tx>
            <c:strRef>
              <c:f>Sheet1!$E$1</c:f>
              <c:strCache>
                <c:ptCount val="1"/>
                <c:pt idx="0">
                  <c:v>Higher Education</c:v>
                </c:pt>
              </c:strCache>
            </c:strRef>
          </c:tx>
          <c:spPr>
            <a:ln w="22225" cap="rnd">
              <a:solidFill>
                <a:schemeClr val="accent4"/>
              </a:solidFill>
              <a:round/>
            </a:ln>
            <a:effectLst/>
          </c:spPr>
          <c:marker>
            <c:symbol val="none"/>
          </c:marker>
          <c:dLbls>
            <c:delete val="1"/>
          </c:dLbls>
          <c:cat>
            <c:strRef>
              <c:f>Sheet1!$A$2:$A$22</c:f>
              <c:strCache>
                <c:ptCount val="21"/>
                <c:pt idx="0">
                  <c:v>FY1998</c:v>
                </c:pt>
                <c:pt idx="1">
                  <c:v>FY1999</c:v>
                </c:pt>
                <c:pt idx="2">
                  <c:v>FY2000</c:v>
                </c:pt>
                <c:pt idx="3">
                  <c:v>FY2001</c:v>
                </c:pt>
                <c:pt idx="4">
                  <c:v>FY2002</c:v>
                </c:pt>
                <c:pt idx="5">
                  <c:v>FY2003</c:v>
                </c:pt>
                <c:pt idx="6">
                  <c:v>FY2004</c:v>
                </c:pt>
                <c:pt idx="7">
                  <c:v>FY2005</c:v>
                </c:pt>
                <c:pt idx="8">
                  <c:v>FY2006</c:v>
                </c:pt>
                <c:pt idx="9">
                  <c:v>FY2007</c:v>
                </c:pt>
                <c:pt idx="10">
                  <c:v>FY2008</c:v>
                </c:pt>
                <c:pt idx="11">
                  <c:v>FY2009</c:v>
                </c:pt>
                <c:pt idx="12">
                  <c:v>FY2010</c:v>
                </c:pt>
                <c:pt idx="13">
                  <c:v>FY2011</c:v>
                </c:pt>
                <c:pt idx="14">
                  <c:v>FY2012</c:v>
                </c:pt>
                <c:pt idx="15">
                  <c:v>FY2013</c:v>
                </c:pt>
                <c:pt idx="16">
                  <c:v>FY2014</c:v>
                </c:pt>
                <c:pt idx="17">
                  <c:v>FY2015</c:v>
                </c:pt>
                <c:pt idx="18">
                  <c:v>FY2016</c:v>
                </c:pt>
                <c:pt idx="19">
                  <c:v>FY2017</c:v>
                </c:pt>
                <c:pt idx="20">
                  <c:v>FY2018</c:v>
                </c:pt>
              </c:strCache>
            </c:strRef>
          </c:cat>
          <c:val>
            <c:numRef>
              <c:f>Sheet1!$E$2:$E$22</c:f>
              <c:numCache>
                <c:formatCode>General</c:formatCode>
                <c:ptCount val="21"/>
                <c:pt idx="0">
                  <c:v>1</c:v>
                </c:pt>
                <c:pt idx="1">
                  <c:v>1.0638297872340425</c:v>
                </c:pt>
                <c:pt idx="2">
                  <c:v>1.1276595744680851</c:v>
                </c:pt>
                <c:pt idx="3">
                  <c:v>1.2765957446808511</c:v>
                </c:pt>
                <c:pt idx="4">
                  <c:v>1.2765957446808511</c:v>
                </c:pt>
                <c:pt idx="5">
                  <c:v>1.2340425531914894</c:v>
                </c:pt>
                <c:pt idx="6">
                  <c:v>1.2340425531914894</c:v>
                </c:pt>
                <c:pt idx="7">
                  <c:v>1.3829787234042554</c:v>
                </c:pt>
                <c:pt idx="8">
                  <c:v>1.4893617021276595</c:v>
                </c:pt>
                <c:pt idx="9">
                  <c:v>1.553191489361702</c:v>
                </c:pt>
                <c:pt idx="10">
                  <c:v>1.7446808510638299</c:v>
                </c:pt>
                <c:pt idx="11">
                  <c:v>1.6170212765957446</c:v>
                </c:pt>
                <c:pt idx="12">
                  <c:v>1.4680851063829787</c:v>
                </c:pt>
                <c:pt idx="13">
                  <c:v>1.4893617021276595</c:v>
                </c:pt>
                <c:pt idx="14">
                  <c:v>1.553191489361702</c:v>
                </c:pt>
                <c:pt idx="15">
                  <c:v>1.574468085106383</c:v>
                </c:pt>
                <c:pt idx="16">
                  <c:v>1.6595744680851063</c:v>
                </c:pt>
                <c:pt idx="17">
                  <c:v>1.8510638297872339</c:v>
                </c:pt>
                <c:pt idx="18">
                  <c:v>1.9574468085106382</c:v>
                </c:pt>
                <c:pt idx="19">
                  <c:v>2.0638297872340425</c:v>
                </c:pt>
                <c:pt idx="20">
                  <c:v>2.1702127659574466</c:v>
                </c:pt>
              </c:numCache>
            </c:numRef>
          </c:val>
          <c:smooth val="0"/>
          <c:extLst>
            <c:ext xmlns:c16="http://schemas.microsoft.com/office/drawing/2014/chart" uri="{C3380CC4-5D6E-409C-BE32-E72D297353CC}">
              <c16:uniqueId val="{00000003-5681-1449-AB3A-7CA9C29BCABA}"/>
            </c:ext>
          </c:extLst>
        </c:ser>
        <c:ser>
          <c:idx val="4"/>
          <c:order val="4"/>
          <c:tx>
            <c:strRef>
              <c:f>Sheet1!$F$1</c:f>
              <c:strCache>
                <c:ptCount val="1"/>
                <c:pt idx="0">
                  <c:v>Social Services</c:v>
                </c:pt>
              </c:strCache>
            </c:strRef>
          </c:tx>
          <c:spPr>
            <a:ln w="22225" cap="rnd">
              <a:solidFill>
                <a:srgbClr val="92D050"/>
              </a:solidFill>
              <a:round/>
            </a:ln>
            <a:effectLst/>
          </c:spPr>
          <c:marker>
            <c:symbol val="none"/>
          </c:marker>
          <c:dLbls>
            <c:delete val="1"/>
          </c:dLbls>
          <c:cat>
            <c:strRef>
              <c:f>Sheet1!$A$2:$A$22</c:f>
              <c:strCache>
                <c:ptCount val="21"/>
                <c:pt idx="0">
                  <c:v>FY1998</c:v>
                </c:pt>
                <c:pt idx="1">
                  <c:v>FY1999</c:v>
                </c:pt>
                <c:pt idx="2">
                  <c:v>FY2000</c:v>
                </c:pt>
                <c:pt idx="3">
                  <c:v>FY2001</c:v>
                </c:pt>
                <c:pt idx="4">
                  <c:v>FY2002</c:v>
                </c:pt>
                <c:pt idx="5">
                  <c:v>FY2003</c:v>
                </c:pt>
                <c:pt idx="6">
                  <c:v>FY2004</c:v>
                </c:pt>
                <c:pt idx="7">
                  <c:v>FY2005</c:v>
                </c:pt>
                <c:pt idx="8">
                  <c:v>FY2006</c:v>
                </c:pt>
                <c:pt idx="9">
                  <c:v>FY2007</c:v>
                </c:pt>
                <c:pt idx="10">
                  <c:v>FY2008</c:v>
                </c:pt>
                <c:pt idx="11">
                  <c:v>FY2009</c:v>
                </c:pt>
                <c:pt idx="12">
                  <c:v>FY2010</c:v>
                </c:pt>
                <c:pt idx="13">
                  <c:v>FY2011</c:v>
                </c:pt>
                <c:pt idx="14">
                  <c:v>FY2012</c:v>
                </c:pt>
                <c:pt idx="15">
                  <c:v>FY2013</c:v>
                </c:pt>
                <c:pt idx="16">
                  <c:v>FY2014</c:v>
                </c:pt>
                <c:pt idx="17">
                  <c:v>FY2015</c:v>
                </c:pt>
                <c:pt idx="18">
                  <c:v>FY2016</c:v>
                </c:pt>
                <c:pt idx="19">
                  <c:v>FY2017</c:v>
                </c:pt>
                <c:pt idx="20">
                  <c:v>FY2018</c:v>
                </c:pt>
              </c:strCache>
            </c:strRef>
          </c:cat>
          <c:val>
            <c:numRef>
              <c:f>Sheet1!$F$2:$F$22</c:f>
              <c:numCache>
                <c:formatCode>General</c:formatCode>
                <c:ptCount val="21"/>
                <c:pt idx="0">
                  <c:v>1</c:v>
                </c:pt>
                <c:pt idx="1">
                  <c:v>1.0256410256410255</c:v>
                </c:pt>
                <c:pt idx="2">
                  <c:v>1.1025641025641026</c:v>
                </c:pt>
                <c:pt idx="3">
                  <c:v>1.1538461538461537</c:v>
                </c:pt>
                <c:pt idx="4">
                  <c:v>1.2307692307692308</c:v>
                </c:pt>
                <c:pt idx="5">
                  <c:v>1.2564102564102564</c:v>
                </c:pt>
                <c:pt idx="6">
                  <c:v>1.2307692307692308</c:v>
                </c:pt>
                <c:pt idx="7">
                  <c:v>1.4358974358974359</c:v>
                </c:pt>
                <c:pt idx="8">
                  <c:v>1.6153846153846154</c:v>
                </c:pt>
                <c:pt idx="9">
                  <c:v>1.7692307692307692</c:v>
                </c:pt>
                <c:pt idx="10">
                  <c:v>1.9487179487179487</c:v>
                </c:pt>
                <c:pt idx="11">
                  <c:v>1.6923076923076923</c:v>
                </c:pt>
                <c:pt idx="12">
                  <c:v>1.5384615384615385</c:v>
                </c:pt>
                <c:pt idx="13">
                  <c:v>1.8974358974358974</c:v>
                </c:pt>
                <c:pt idx="14">
                  <c:v>2.2051282051282053</c:v>
                </c:pt>
                <c:pt idx="15">
                  <c:v>2.2564102564102564</c:v>
                </c:pt>
                <c:pt idx="16">
                  <c:v>2.2564102564102564</c:v>
                </c:pt>
                <c:pt idx="17">
                  <c:v>2.4102564102564101</c:v>
                </c:pt>
                <c:pt idx="18">
                  <c:v>2.5384615384615383</c:v>
                </c:pt>
                <c:pt idx="19">
                  <c:v>2.5897435897435899</c:v>
                </c:pt>
                <c:pt idx="20">
                  <c:v>2.7948717948717947</c:v>
                </c:pt>
              </c:numCache>
            </c:numRef>
          </c:val>
          <c:smooth val="0"/>
          <c:extLst>
            <c:ext xmlns:c16="http://schemas.microsoft.com/office/drawing/2014/chart" uri="{C3380CC4-5D6E-409C-BE32-E72D297353CC}">
              <c16:uniqueId val="{00000004-5681-1449-AB3A-7CA9C29BCABA}"/>
            </c:ext>
          </c:extLst>
        </c:ser>
        <c:ser>
          <c:idx val="5"/>
          <c:order val="5"/>
          <c:tx>
            <c:strRef>
              <c:f>Sheet1!$G$1</c:f>
              <c:strCache>
                <c:ptCount val="1"/>
                <c:pt idx="0">
                  <c:v>Transportation</c:v>
                </c:pt>
              </c:strCache>
            </c:strRef>
          </c:tx>
          <c:spPr>
            <a:ln w="22225" cap="rnd">
              <a:solidFill>
                <a:schemeClr val="accent6"/>
              </a:solidFill>
              <a:round/>
            </a:ln>
            <a:effectLst/>
          </c:spPr>
          <c:marker>
            <c:symbol val="none"/>
          </c:marker>
          <c:dLbls>
            <c:delete val="1"/>
          </c:dLbls>
          <c:cat>
            <c:strRef>
              <c:f>Sheet1!$A$2:$A$22</c:f>
              <c:strCache>
                <c:ptCount val="21"/>
                <c:pt idx="0">
                  <c:v>FY1998</c:v>
                </c:pt>
                <c:pt idx="1">
                  <c:v>FY1999</c:v>
                </c:pt>
                <c:pt idx="2">
                  <c:v>FY2000</c:v>
                </c:pt>
                <c:pt idx="3">
                  <c:v>FY2001</c:v>
                </c:pt>
                <c:pt idx="4">
                  <c:v>FY2002</c:v>
                </c:pt>
                <c:pt idx="5">
                  <c:v>FY2003</c:v>
                </c:pt>
                <c:pt idx="6">
                  <c:v>FY2004</c:v>
                </c:pt>
                <c:pt idx="7">
                  <c:v>FY2005</c:v>
                </c:pt>
                <c:pt idx="8">
                  <c:v>FY2006</c:v>
                </c:pt>
                <c:pt idx="9">
                  <c:v>FY2007</c:v>
                </c:pt>
                <c:pt idx="10">
                  <c:v>FY2008</c:v>
                </c:pt>
                <c:pt idx="11">
                  <c:v>FY2009</c:v>
                </c:pt>
                <c:pt idx="12">
                  <c:v>FY2010</c:v>
                </c:pt>
                <c:pt idx="13">
                  <c:v>FY2011</c:v>
                </c:pt>
                <c:pt idx="14">
                  <c:v>FY2012</c:v>
                </c:pt>
                <c:pt idx="15">
                  <c:v>FY2013</c:v>
                </c:pt>
                <c:pt idx="16">
                  <c:v>FY2014</c:v>
                </c:pt>
                <c:pt idx="17">
                  <c:v>FY2015</c:v>
                </c:pt>
                <c:pt idx="18">
                  <c:v>FY2016</c:v>
                </c:pt>
                <c:pt idx="19">
                  <c:v>FY2017</c:v>
                </c:pt>
                <c:pt idx="20">
                  <c:v>FY2018</c:v>
                </c:pt>
              </c:strCache>
            </c:strRef>
          </c:cat>
          <c:val>
            <c:numRef>
              <c:f>Sheet1!$G$2:$G$22</c:f>
              <c:numCache>
                <c:formatCode>General</c:formatCode>
                <c:ptCount val="21"/>
                <c:pt idx="0">
                  <c:v>1</c:v>
                </c:pt>
                <c:pt idx="1">
                  <c:v>1</c:v>
                </c:pt>
                <c:pt idx="2">
                  <c:v>1.4</c:v>
                </c:pt>
                <c:pt idx="3">
                  <c:v>1.5142857142857142</c:v>
                </c:pt>
                <c:pt idx="4">
                  <c:v>1.6285714285714286</c:v>
                </c:pt>
                <c:pt idx="5">
                  <c:v>1.2857142857142858</c:v>
                </c:pt>
                <c:pt idx="6">
                  <c:v>1.3142857142857143</c:v>
                </c:pt>
                <c:pt idx="7">
                  <c:v>1.3142857142857143</c:v>
                </c:pt>
                <c:pt idx="8">
                  <c:v>1.6</c:v>
                </c:pt>
                <c:pt idx="9">
                  <c:v>2.0857142857142859</c:v>
                </c:pt>
                <c:pt idx="10">
                  <c:v>3.2285714285714286</c:v>
                </c:pt>
                <c:pt idx="11">
                  <c:v>2.1428571428571428</c:v>
                </c:pt>
                <c:pt idx="12">
                  <c:v>1.7714285714285714</c:v>
                </c:pt>
                <c:pt idx="13">
                  <c:v>1.6571428571428573</c:v>
                </c:pt>
                <c:pt idx="14">
                  <c:v>2.1428571428571428</c:v>
                </c:pt>
                <c:pt idx="15">
                  <c:v>2.4</c:v>
                </c:pt>
                <c:pt idx="16">
                  <c:v>2.4571428571428573</c:v>
                </c:pt>
                <c:pt idx="17">
                  <c:v>2.5714285714285716</c:v>
                </c:pt>
                <c:pt idx="18">
                  <c:v>2.8285714285714287</c:v>
                </c:pt>
                <c:pt idx="19">
                  <c:v>3</c:v>
                </c:pt>
                <c:pt idx="20">
                  <c:v>3.4571428571428573</c:v>
                </c:pt>
              </c:numCache>
            </c:numRef>
          </c:val>
          <c:smooth val="0"/>
          <c:extLst>
            <c:ext xmlns:c16="http://schemas.microsoft.com/office/drawing/2014/chart" uri="{C3380CC4-5D6E-409C-BE32-E72D297353CC}">
              <c16:uniqueId val="{00000005-5681-1449-AB3A-7CA9C29BCABA}"/>
            </c:ext>
          </c:extLst>
        </c:ser>
        <c:ser>
          <c:idx val="6"/>
          <c:order val="6"/>
          <c:tx>
            <c:strRef>
              <c:f>Sheet1!$H$1</c:f>
              <c:strCache>
                <c:ptCount val="1"/>
                <c:pt idx="0">
                  <c:v>All Other</c:v>
                </c:pt>
              </c:strCache>
            </c:strRef>
          </c:tx>
          <c:spPr>
            <a:ln w="22225" cap="rnd">
              <a:solidFill>
                <a:schemeClr val="accent1">
                  <a:lumMod val="60000"/>
                </a:schemeClr>
              </a:solidFill>
              <a:round/>
            </a:ln>
            <a:effectLst/>
          </c:spPr>
          <c:marker>
            <c:symbol val="none"/>
          </c:marker>
          <c:dLbls>
            <c:delete val="1"/>
          </c:dLbls>
          <c:cat>
            <c:strRef>
              <c:f>Sheet1!$A$2:$A$22</c:f>
              <c:strCache>
                <c:ptCount val="21"/>
                <c:pt idx="0">
                  <c:v>FY1998</c:v>
                </c:pt>
                <c:pt idx="1">
                  <c:v>FY1999</c:v>
                </c:pt>
                <c:pt idx="2">
                  <c:v>FY2000</c:v>
                </c:pt>
                <c:pt idx="3">
                  <c:v>FY2001</c:v>
                </c:pt>
                <c:pt idx="4">
                  <c:v>FY2002</c:v>
                </c:pt>
                <c:pt idx="5">
                  <c:v>FY2003</c:v>
                </c:pt>
                <c:pt idx="6">
                  <c:v>FY2004</c:v>
                </c:pt>
                <c:pt idx="7">
                  <c:v>FY2005</c:v>
                </c:pt>
                <c:pt idx="8">
                  <c:v>FY2006</c:v>
                </c:pt>
                <c:pt idx="9">
                  <c:v>FY2007</c:v>
                </c:pt>
                <c:pt idx="10">
                  <c:v>FY2008</c:v>
                </c:pt>
                <c:pt idx="11">
                  <c:v>FY2009</c:v>
                </c:pt>
                <c:pt idx="12">
                  <c:v>FY2010</c:v>
                </c:pt>
                <c:pt idx="13">
                  <c:v>FY2011</c:v>
                </c:pt>
                <c:pt idx="14">
                  <c:v>FY2012</c:v>
                </c:pt>
                <c:pt idx="15">
                  <c:v>FY2013</c:v>
                </c:pt>
                <c:pt idx="16">
                  <c:v>FY2014</c:v>
                </c:pt>
                <c:pt idx="17">
                  <c:v>FY2015</c:v>
                </c:pt>
                <c:pt idx="18">
                  <c:v>FY2016</c:v>
                </c:pt>
                <c:pt idx="19">
                  <c:v>FY2017</c:v>
                </c:pt>
                <c:pt idx="20">
                  <c:v>FY2018</c:v>
                </c:pt>
              </c:strCache>
            </c:strRef>
          </c:cat>
          <c:val>
            <c:numRef>
              <c:f>Sheet1!$H$2:$H$22</c:f>
              <c:numCache>
                <c:formatCode>General</c:formatCode>
                <c:ptCount val="21"/>
                <c:pt idx="0">
                  <c:v>1</c:v>
                </c:pt>
                <c:pt idx="1">
                  <c:v>1.131578947368421</c:v>
                </c:pt>
                <c:pt idx="2">
                  <c:v>1</c:v>
                </c:pt>
                <c:pt idx="3">
                  <c:v>0.93421052631578949</c:v>
                </c:pt>
                <c:pt idx="4">
                  <c:v>0.71052631578947367</c:v>
                </c:pt>
                <c:pt idx="5">
                  <c:v>0.98684210526315785</c:v>
                </c:pt>
                <c:pt idx="6">
                  <c:v>1.0394736842105263</c:v>
                </c:pt>
                <c:pt idx="7">
                  <c:v>1.2236842105263157</c:v>
                </c:pt>
                <c:pt idx="8">
                  <c:v>1.25</c:v>
                </c:pt>
                <c:pt idx="9">
                  <c:v>1.9473684210526316</c:v>
                </c:pt>
                <c:pt idx="10">
                  <c:v>2</c:v>
                </c:pt>
                <c:pt idx="11">
                  <c:v>1.5</c:v>
                </c:pt>
                <c:pt idx="12">
                  <c:v>1.1842105263157894</c:v>
                </c:pt>
                <c:pt idx="13">
                  <c:v>1.236842105263158</c:v>
                </c:pt>
                <c:pt idx="14">
                  <c:v>1.1447368421052631</c:v>
                </c:pt>
                <c:pt idx="15">
                  <c:v>1.3026315789473684</c:v>
                </c:pt>
                <c:pt idx="16">
                  <c:v>1.4473684210526316</c:v>
                </c:pt>
                <c:pt idx="17">
                  <c:v>1.618421052631579</c:v>
                </c:pt>
                <c:pt idx="18">
                  <c:v>2.0263157894736841</c:v>
                </c:pt>
                <c:pt idx="19">
                  <c:v>1.881578947368421</c:v>
                </c:pt>
                <c:pt idx="20">
                  <c:v>1.868421052631579</c:v>
                </c:pt>
              </c:numCache>
            </c:numRef>
          </c:val>
          <c:smooth val="0"/>
          <c:extLst>
            <c:ext xmlns:c16="http://schemas.microsoft.com/office/drawing/2014/chart" uri="{C3380CC4-5D6E-409C-BE32-E72D297353CC}">
              <c16:uniqueId val="{00000006-5681-1449-AB3A-7CA9C29BCABA}"/>
            </c:ext>
          </c:extLst>
        </c:ser>
        <c:dLbls>
          <c:dLblPos val="ctr"/>
          <c:showLegendKey val="0"/>
          <c:showVal val="1"/>
          <c:showCatName val="0"/>
          <c:showSerName val="0"/>
          <c:showPercent val="0"/>
          <c:showBubbleSize val="0"/>
        </c:dLbls>
        <c:smooth val="0"/>
        <c:axId val="1165754128"/>
        <c:axId val="1181810576"/>
      </c:lineChart>
      <c:catAx>
        <c:axId val="1165754128"/>
        <c:scaling>
          <c:orientation val="minMax"/>
        </c:scaling>
        <c:delete val="0"/>
        <c:axPos val="b"/>
        <c:majorGridlines>
          <c:spPr>
            <a:ln w="9525" cap="flat" cmpd="sng" algn="ctr">
              <a:solidFill>
                <a:schemeClr val="dk1">
                  <a:lumMod val="15000"/>
                  <a:lumOff val="85000"/>
                  <a:alpha val="54000"/>
                </a:schemeClr>
              </a:solidFill>
              <a:round/>
            </a:ln>
            <a:effectLst/>
          </c:spPr>
        </c:majorGridlines>
        <c:minorGridlines>
          <c:spPr>
            <a:ln w="9525" cap="flat" cmpd="sng" algn="ctr">
              <a:solidFill>
                <a:schemeClr val="dk1">
                  <a:lumMod val="15000"/>
                  <a:lumOff val="85000"/>
                  <a:alpha val="51000"/>
                </a:schemeClr>
              </a:solidFill>
              <a:round/>
            </a:ln>
            <a:effectLst/>
          </c:spPr>
        </c:minorGridlines>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97" b="0" i="0" u="none" strike="noStrike" kern="1200" cap="none" spc="0" normalizeH="0" baseline="0">
                <a:solidFill>
                  <a:schemeClr val="dk1">
                    <a:lumMod val="65000"/>
                    <a:lumOff val="35000"/>
                  </a:schemeClr>
                </a:solidFill>
                <a:latin typeface="+mn-lt"/>
                <a:ea typeface="+mn-ea"/>
                <a:cs typeface="+mn-cs"/>
              </a:defRPr>
            </a:pPr>
            <a:endParaRPr lang="en-US"/>
          </a:p>
        </c:txPr>
        <c:crossAx val="1181810576"/>
        <c:crosses val="autoZero"/>
        <c:auto val="1"/>
        <c:lblAlgn val="ctr"/>
        <c:lblOffset val="100"/>
        <c:noMultiLvlLbl val="0"/>
      </c:catAx>
      <c:valAx>
        <c:axId val="1181810576"/>
        <c:scaling>
          <c:orientation val="minMax"/>
        </c:scaling>
        <c:delete val="0"/>
        <c:axPos val="l"/>
        <c:majorGridlines>
          <c:spPr>
            <a:ln w="9525" cap="flat" cmpd="sng" algn="ctr">
              <a:solidFill>
                <a:schemeClr val="dk1">
                  <a:lumMod val="15000"/>
                  <a:lumOff val="85000"/>
                  <a:alpha val="54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n-US"/>
          </a:p>
        </c:txPr>
        <c:crossAx val="1165754128"/>
        <c:crosses val="autoZero"/>
        <c:crossBetween val="between"/>
      </c:valAx>
      <c:spPr>
        <a:pattFill prst="ltDnDiag">
          <a:fgClr>
            <a:schemeClr val="dk1">
              <a:lumMod val="15000"/>
              <a:lumOff val="85000"/>
            </a:schemeClr>
          </a:fgClr>
          <a:bgClr>
            <a:schemeClr val="lt1"/>
          </a:bgClr>
        </a:patt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cap="none" spc="20" baseline="0">
                <a:solidFill>
                  <a:schemeClr val="dk1">
                    <a:lumMod val="50000"/>
                    <a:lumOff val="50000"/>
                  </a:schemeClr>
                </a:solidFill>
                <a:latin typeface="+mn-lt"/>
                <a:ea typeface="+mn-ea"/>
                <a:cs typeface="+mn-cs"/>
              </a:defRPr>
            </a:pPr>
            <a:r>
              <a:rPr lang="en-US" dirty="0"/>
              <a:t>Utah Budget – General</a:t>
            </a:r>
            <a:r>
              <a:rPr lang="en-US" baseline="0" dirty="0"/>
              <a:t> Revenue</a:t>
            </a:r>
            <a:endParaRPr lang="en-US" dirty="0"/>
          </a:p>
        </c:rich>
      </c:tx>
      <c:overlay val="0"/>
      <c:spPr>
        <a:noFill/>
        <a:ln>
          <a:noFill/>
        </a:ln>
        <a:effectLst/>
      </c:spPr>
      <c:txPr>
        <a:bodyPr rot="0" spcFirstLastPara="1" vertOverflow="ellipsis" vert="horz" wrap="square" anchor="ctr" anchorCtr="1"/>
        <a:lstStyle/>
        <a:p>
          <a:pPr>
            <a:defRPr sz="1862" b="0" i="0" u="none" strike="noStrike" kern="1200" cap="none" spc="20" baseline="0">
              <a:solidFill>
                <a:schemeClr val="dk1">
                  <a:lumMod val="50000"/>
                  <a:lumOff val="50000"/>
                </a:schemeClr>
              </a:solidFill>
              <a:latin typeface="+mn-lt"/>
              <a:ea typeface="+mn-ea"/>
              <a:cs typeface="+mn-cs"/>
            </a:defRPr>
          </a:pPr>
          <a:endParaRPr lang="en-US"/>
        </a:p>
      </c:txPr>
    </c:title>
    <c:autoTitleDeleted val="0"/>
    <c:plotArea>
      <c:layout/>
      <c:lineChart>
        <c:grouping val="standard"/>
        <c:varyColors val="0"/>
        <c:ser>
          <c:idx val="0"/>
          <c:order val="0"/>
          <c:tx>
            <c:strRef>
              <c:f>Sheet1!$B$1</c:f>
              <c:strCache>
                <c:ptCount val="1"/>
                <c:pt idx="0">
                  <c:v>Real Per Capital</c:v>
                </c:pt>
              </c:strCache>
            </c:strRef>
          </c:tx>
          <c:spPr>
            <a:ln w="22225" cap="rnd" cmpd="sng" algn="ctr">
              <a:solidFill>
                <a:schemeClr val="accent1"/>
              </a:solidFill>
              <a:round/>
            </a:ln>
            <a:effectLst/>
          </c:spPr>
          <c:marker>
            <c:symbol val="none"/>
          </c:marker>
          <c:dLbls>
            <c:dLbl>
              <c:idx val="20"/>
              <c:dLblPos val="t"/>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3-B391-1748-A472-8834A8DE3A40}"/>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dk1">
                        <a:lumMod val="65000"/>
                        <a:lumOff val="35000"/>
                      </a:schemeClr>
                    </a:solidFill>
                    <a:latin typeface="+mn-lt"/>
                    <a:ea typeface="+mn-ea"/>
                    <a:cs typeface="+mn-cs"/>
                  </a:defRPr>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1"/>
                <c15:leaderLines>
                  <c:spPr>
                    <a:ln w="9525">
                      <a:solidFill>
                        <a:schemeClr val="dk1">
                          <a:lumMod val="35000"/>
                          <a:lumOff val="65000"/>
                        </a:schemeClr>
                      </a:solidFill>
                    </a:ln>
                    <a:effectLst/>
                  </c:spPr>
                </c15:leaderLines>
              </c:ext>
            </c:extLst>
          </c:dLbls>
          <c:trendline>
            <c:spPr>
              <a:ln w="9525" cap="rnd">
                <a:solidFill>
                  <a:schemeClr val="accent1"/>
                </a:solidFill>
              </a:ln>
              <a:effectLst/>
            </c:spPr>
            <c:trendlineType val="linear"/>
            <c:dispRSqr val="0"/>
            <c:dispEq val="0"/>
          </c:trendline>
          <c:cat>
            <c:strRef>
              <c:f>Sheet1!$A$2:$A$22</c:f>
              <c:strCache>
                <c:ptCount val="21"/>
                <c:pt idx="0">
                  <c:v>FY1998</c:v>
                </c:pt>
                <c:pt idx="1">
                  <c:v>FY1999</c:v>
                </c:pt>
                <c:pt idx="2">
                  <c:v>FY2000</c:v>
                </c:pt>
                <c:pt idx="3">
                  <c:v>FY2001</c:v>
                </c:pt>
                <c:pt idx="4">
                  <c:v>FY2002</c:v>
                </c:pt>
                <c:pt idx="5">
                  <c:v>FY2003</c:v>
                </c:pt>
                <c:pt idx="6">
                  <c:v>FY2004</c:v>
                </c:pt>
                <c:pt idx="7">
                  <c:v>FY2005</c:v>
                </c:pt>
                <c:pt idx="8">
                  <c:v>FY2006</c:v>
                </c:pt>
                <c:pt idx="9">
                  <c:v>FY2007</c:v>
                </c:pt>
                <c:pt idx="10">
                  <c:v>FY2008</c:v>
                </c:pt>
                <c:pt idx="11">
                  <c:v>FY2009</c:v>
                </c:pt>
                <c:pt idx="12">
                  <c:v>FY2010</c:v>
                </c:pt>
                <c:pt idx="13">
                  <c:v>FY2011</c:v>
                </c:pt>
                <c:pt idx="14">
                  <c:v>FY2012</c:v>
                </c:pt>
                <c:pt idx="15">
                  <c:v>FY2013</c:v>
                </c:pt>
                <c:pt idx="16">
                  <c:v>FY2014</c:v>
                </c:pt>
                <c:pt idx="17">
                  <c:v>FY2015</c:v>
                </c:pt>
                <c:pt idx="18">
                  <c:v>FY2016</c:v>
                </c:pt>
                <c:pt idx="19">
                  <c:v>FY2017</c:v>
                </c:pt>
                <c:pt idx="20">
                  <c:v>FY2018</c:v>
                </c:pt>
              </c:strCache>
            </c:strRef>
          </c:cat>
          <c:val>
            <c:numRef>
              <c:f>Sheet1!$B$2:$B$22</c:f>
              <c:numCache>
                <c:formatCode>#,##0.0</c:formatCode>
                <c:ptCount val="21"/>
                <c:pt idx="0">
                  <c:v>1601.5823446791978</c:v>
                </c:pt>
                <c:pt idx="1">
                  <c:v>1623.9497503504883</c:v>
                </c:pt>
                <c:pt idx="2">
                  <c:v>1588.5305479416072</c:v>
                </c:pt>
                <c:pt idx="3">
                  <c:v>1687.5732431376396</c:v>
                </c:pt>
                <c:pt idx="4">
                  <c:v>1624.1890657298864</c:v>
                </c:pt>
                <c:pt idx="5">
                  <c:v>1474.9195908246616</c:v>
                </c:pt>
                <c:pt idx="6">
                  <c:v>1423.8160765595917</c:v>
                </c:pt>
                <c:pt idx="7">
                  <c:v>1472.1557956515662</c:v>
                </c:pt>
                <c:pt idx="8">
                  <c:v>1490.754817856174</c:v>
                </c:pt>
                <c:pt idx="9">
                  <c:v>1723.7345916216027</c:v>
                </c:pt>
                <c:pt idx="10">
                  <c:v>1915.8047620323052</c:v>
                </c:pt>
                <c:pt idx="11">
                  <c:v>1599.3462682119796</c:v>
                </c:pt>
                <c:pt idx="12">
                  <c:v>1375.1130133197587</c:v>
                </c:pt>
                <c:pt idx="13">
                  <c:v>1369.3250407256655</c:v>
                </c:pt>
                <c:pt idx="14">
                  <c:v>1395.2423382478105</c:v>
                </c:pt>
                <c:pt idx="15">
                  <c:v>1446.5681364760208</c:v>
                </c:pt>
                <c:pt idx="16">
                  <c:v>1472.0975518948387</c:v>
                </c:pt>
                <c:pt idx="17">
                  <c:v>1539.4275897929467</c:v>
                </c:pt>
                <c:pt idx="18">
                  <c:v>1629.5110467411514</c:v>
                </c:pt>
                <c:pt idx="19">
                  <c:v>1612.2766739725287</c:v>
                </c:pt>
                <c:pt idx="20">
                  <c:v>1646.0562678308127</c:v>
                </c:pt>
              </c:numCache>
            </c:numRef>
          </c:val>
          <c:smooth val="0"/>
          <c:extLst>
            <c:ext xmlns:c16="http://schemas.microsoft.com/office/drawing/2014/chart" uri="{C3380CC4-5D6E-409C-BE32-E72D297353CC}">
              <c16:uniqueId val="{00000000-B391-1748-A472-8834A8DE3A40}"/>
            </c:ext>
          </c:extLst>
        </c:ser>
        <c:dLbls>
          <c:dLblPos val="ctr"/>
          <c:showLegendKey val="0"/>
          <c:showVal val="1"/>
          <c:showCatName val="0"/>
          <c:showSerName val="0"/>
          <c:showPercent val="0"/>
          <c:showBubbleSize val="0"/>
        </c:dLbls>
        <c:dropLines>
          <c:spPr>
            <a:ln w="9525" cap="flat" cmpd="sng" algn="ctr">
              <a:solidFill>
                <a:schemeClr val="dk1">
                  <a:lumMod val="35000"/>
                  <a:lumOff val="65000"/>
                  <a:alpha val="33000"/>
                </a:schemeClr>
              </a:solidFill>
              <a:round/>
            </a:ln>
            <a:effectLst/>
          </c:spPr>
        </c:dropLines>
        <c:smooth val="0"/>
        <c:axId val="1127295200"/>
        <c:axId val="1129438480"/>
      </c:lineChart>
      <c:catAx>
        <c:axId val="1127295200"/>
        <c:scaling>
          <c:orientation val="minMax"/>
        </c:scaling>
        <c:delete val="0"/>
        <c:axPos val="b"/>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97" b="0" i="0" u="none" strike="noStrike" kern="1200" spc="20" baseline="0">
                <a:solidFill>
                  <a:schemeClr val="dk1">
                    <a:lumMod val="65000"/>
                    <a:lumOff val="35000"/>
                  </a:schemeClr>
                </a:solidFill>
                <a:latin typeface="+mn-lt"/>
                <a:ea typeface="+mn-ea"/>
                <a:cs typeface="+mn-cs"/>
              </a:defRPr>
            </a:pPr>
            <a:endParaRPr lang="en-US"/>
          </a:p>
        </c:txPr>
        <c:crossAx val="1129438480"/>
        <c:crosses val="autoZero"/>
        <c:auto val="1"/>
        <c:lblAlgn val="ctr"/>
        <c:lblOffset val="100"/>
        <c:noMultiLvlLbl val="0"/>
      </c:catAx>
      <c:valAx>
        <c:axId val="1129438480"/>
        <c:scaling>
          <c:orientation val="minMax"/>
        </c:scaling>
        <c:delete val="0"/>
        <c:axPos val="l"/>
        <c:numFmt formatCode="&quot;$&quot;#,##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spc="20" baseline="0">
                <a:solidFill>
                  <a:schemeClr val="dk1">
                    <a:lumMod val="65000"/>
                    <a:lumOff val="35000"/>
                  </a:schemeClr>
                </a:solidFill>
                <a:latin typeface="+mn-lt"/>
                <a:ea typeface="+mn-ea"/>
                <a:cs typeface="+mn-cs"/>
              </a:defRPr>
            </a:pPr>
            <a:endParaRPr lang="en-US"/>
          </a:p>
        </c:txPr>
        <c:crossAx val="1127295200"/>
        <c:crosses val="autoZero"/>
        <c:crossBetween val="between"/>
      </c:valAx>
      <c:spPr>
        <a:gradFill>
          <a:gsLst>
            <a:gs pos="100000">
              <a:schemeClr val="lt1">
                <a:lumMod val="95000"/>
              </a:schemeClr>
            </a:gs>
            <a:gs pos="0">
              <a:schemeClr val="lt1"/>
            </a:gs>
          </a:gsLst>
          <a:lin ang="5400000" scaled="0"/>
        </a:gra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1"/>
          <c:order val="0"/>
          <c:tx>
            <c:strRef>
              <c:f>'Spending Limit'!$B$3</c:f>
              <c:strCache>
                <c:ptCount val="1"/>
                <c:pt idx="0">
                  <c:v>Appropriations Limit</c:v>
                </c:pt>
              </c:strCache>
            </c:strRef>
          </c:tx>
          <c:spPr>
            <a:ln w="19050" cap="rnd" cmpd="sng" algn="ctr">
              <a:solidFill>
                <a:schemeClr val="accent2">
                  <a:shade val="95000"/>
                  <a:satMod val="105000"/>
                </a:schemeClr>
              </a:solidFill>
              <a:round/>
            </a:ln>
            <a:effectLst/>
          </c:spPr>
          <c:marker>
            <c:symbol val="circle"/>
            <c:size val="17"/>
            <c:spPr>
              <a:solidFill>
                <a:schemeClr val="lt1"/>
              </a:solidFill>
              <a:ln>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accent2"/>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35000"/>
                          <a:lumOff val="65000"/>
                        </a:schemeClr>
                      </a:solidFill>
                    </a:ln>
                    <a:effectLst/>
                  </c:spPr>
                </c15:leaderLines>
              </c:ext>
            </c:extLst>
          </c:dLbls>
          <c:cat>
            <c:numRef>
              <c:f>'Spending Limit'!$A$23:$A$39</c:f>
              <c:numCache>
                <c:formatCode>General</c:formatCode>
                <c:ptCount val="17"/>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pt idx="13">
                  <c:v>2017</c:v>
                </c:pt>
                <c:pt idx="14">
                  <c:v>2018</c:v>
                </c:pt>
                <c:pt idx="15">
                  <c:v>2019</c:v>
                </c:pt>
                <c:pt idx="16">
                  <c:v>2020</c:v>
                </c:pt>
              </c:numCache>
            </c:numRef>
          </c:cat>
          <c:val>
            <c:numRef>
              <c:f>'Spending Limit'!$B$23:$B$39</c:f>
              <c:numCache>
                <c:formatCode>"$"#,##0_);[Red]\("$"#,##0\)</c:formatCode>
                <c:ptCount val="17"/>
                <c:pt idx="0">
                  <c:v>1856.2049999999999</c:v>
                </c:pt>
                <c:pt idx="1">
                  <c:v>1956.8987365323305</c:v>
                </c:pt>
                <c:pt idx="2">
                  <c:v>2099.7832676471553</c:v>
                </c:pt>
                <c:pt idx="3">
                  <c:v>2277.0521465157099</c:v>
                </c:pt>
                <c:pt idx="4">
                  <c:v>2477.9256469383381</c:v>
                </c:pt>
                <c:pt idx="5">
                  <c:v>2515.5758902519533</c:v>
                </c:pt>
                <c:pt idx="6">
                  <c:v>2657.135142850555</c:v>
                </c:pt>
                <c:pt idx="7">
                  <c:v>2849.4688658142495</c:v>
                </c:pt>
                <c:pt idx="8">
                  <c:v>3033.8258879693435</c:v>
                </c:pt>
                <c:pt idx="9">
                  <c:v>3141.2034898210859</c:v>
                </c:pt>
                <c:pt idx="10">
                  <c:v>3250.2269720752347</c:v>
                </c:pt>
                <c:pt idx="11">
                  <c:v>3315.1007481138736</c:v>
                </c:pt>
                <c:pt idx="12">
                  <c:v>3468.8559143882626</c:v>
                </c:pt>
                <c:pt idx="13">
                  <c:v>3566.54449678112</c:v>
                </c:pt>
                <c:pt idx="14">
                  <c:v>3738.254604252922</c:v>
                </c:pt>
                <c:pt idx="15">
                  <c:v>3911.1936307554656</c:v>
                </c:pt>
                <c:pt idx="16">
                  <c:v>4104.9405443771884</c:v>
                </c:pt>
              </c:numCache>
            </c:numRef>
          </c:val>
          <c:smooth val="0"/>
          <c:extLst>
            <c:ext xmlns:c16="http://schemas.microsoft.com/office/drawing/2014/chart" uri="{C3380CC4-5D6E-409C-BE32-E72D297353CC}">
              <c16:uniqueId val="{00000000-82A6-4C48-8B82-4D91B223A1ED}"/>
            </c:ext>
          </c:extLst>
        </c:ser>
        <c:ser>
          <c:idx val="2"/>
          <c:order val="1"/>
          <c:tx>
            <c:strRef>
              <c:f>'Spending Limit'!$C$3</c:f>
              <c:strCache>
                <c:ptCount val="1"/>
                <c:pt idx="0">
                  <c:v>Qualifying Appropriations</c:v>
                </c:pt>
              </c:strCache>
            </c:strRef>
          </c:tx>
          <c:spPr>
            <a:ln w="19050" cap="rnd" cmpd="sng" algn="ctr">
              <a:solidFill>
                <a:schemeClr val="accent3">
                  <a:shade val="95000"/>
                  <a:satMod val="105000"/>
                </a:schemeClr>
              </a:solidFill>
              <a:round/>
            </a:ln>
            <a:effectLst/>
          </c:spPr>
          <c:marker>
            <c:symbol val="circle"/>
            <c:size val="17"/>
            <c:spPr>
              <a:solidFill>
                <a:schemeClr val="lt1"/>
              </a:solidFill>
              <a:ln>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accent3"/>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35000"/>
                          <a:lumOff val="65000"/>
                        </a:schemeClr>
                      </a:solidFill>
                    </a:ln>
                    <a:effectLst/>
                  </c:spPr>
                </c15:leaderLines>
              </c:ext>
            </c:extLst>
          </c:dLbls>
          <c:cat>
            <c:numRef>
              <c:f>'Spending Limit'!$A$23:$A$39</c:f>
              <c:numCache>
                <c:formatCode>General</c:formatCode>
                <c:ptCount val="17"/>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pt idx="13">
                  <c:v>2017</c:v>
                </c:pt>
                <c:pt idx="14">
                  <c:v>2018</c:v>
                </c:pt>
                <c:pt idx="15">
                  <c:v>2019</c:v>
                </c:pt>
                <c:pt idx="16">
                  <c:v>2020</c:v>
                </c:pt>
              </c:numCache>
            </c:numRef>
          </c:cat>
          <c:val>
            <c:numRef>
              <c:f>'Spending Limit'!$C$23:$C$39</c:f>
              <c:numCache>
                <c:formatCode>"$"#,##0_);[Red]\("$"#,##0\)</c:formatCode>
                <c:ptCount val="17"/>
                <c:pt idx="0">
                  <c:v>1705.8523</c:v>
                </c:pt>
                <c:pt idx="1">
                  <c:v>1868.3936000000001</c:v>
                </c:pt>
                <c:pt idx="2">
                  <c:v>2049.2087999999999</c:v>
                </c:pt>
                <c:pt idx="3">
                  <c:v>2259.4650000000001</c:v>
                </c:pt>
                <c:pt idx="4">
                  <c:v>2444.1608999999999</c:v>
                </c:pt>
                <c:pt idx="5">
                  <c:v>2259.4371000000001</c:v>
                </c:pt>
                <c:pt idx="6">
                  <c:v>2023.691</c:v>
                </c:pt>
                <c:pt idx="7">
                  <c:v>2147.9086630000002</c:v>
                </c:pt>
                <c:pt idx="8">
                  <c:v>2253.235948</c:v>
                </c:pt>
                <c:pt idx="9">
                  <c:v>2513.4554580538079</c:v>
                </c:pt>
                <c:pt idx="10">
                  <c:v>2464.1898999999999</c:v>
                </c:pt>
                <c:pt idx="11">
                  <c:v>2659.1967589999999</c:v>
                </c:pt>
                <c:pt idx="12">
                  <c:v>2883.0995130000001</c:v>
                </c:pt>
                <c:pt idx="13">
                  <c:v>2899.1107999999999</c:v>
                </c:pt>
                <c:pt idx="14">
                  <c:v>3097.8409999999999</c:v>
                </c:pt>
                <c:pt idx="15">
                  <c:v>3314.1264000000001</c:v>
                </c:pt>
                <c:pt idx="16">
                  <c:v>3543.6084000000001</c:v>
                </c:pt>
              </c:numCache>
            </c:numRef>
          </c:val>
          <c:smooth val="0"/>
          <c:extLst>
            <c:ext xmlns:c16="http://schemas.microsoft.com/office/drawing/2014/chart" uri="{C3380CC4-5D6E-409C-BE32-E72D297353CC}">
              <c16:uniqueId val="{00000001-82A6-4C48-8B82-4D91B223A1ED}"/>
            </c:ext>
          </c:extLst>
        </c:ser>
        <c:dLbls>
          <c:dLblPos val="ctr"/>
          <c:showLegendKey val="0"/>
          <c:showVal val="1"/>
          <c:showCatName val="0"/>
          <c:showSerName val="0"/>
          <c:showPercent val="0"/>
          <c:showBubbleSize val="0"/>
        </c:dLbls>
        <c:marker val="1"/>
        <c:smooth val="0"/>
        <c:axId val="401684416"/>
        <c:axId val="401685072"/>
      </c:lineChart>
      <c:catAx>
        <c:axId val="401684416"/>
        <c:scaling>
          <c:orientation val="minMax"/>
        </c:scaling>
        <c:delete val="0"/>
        <c:axPos val="b"/>
        <c:title>
          <c:tx>
            <c:rich>
              <a:bodyPr rot="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r>
                  <a:rPr lang="en-US"/>
                  <a:t>Fiscal Year</a:t>
                </a:r>
              </a:p>
            </c:rich>
          </c:tx>
          <c:overlay val="0"/>
          <c:spPr>
            <a:noFill/>
            <a:ln>
              <a:noFill/>
            </a:ln>
            <a:effectLst/>
          </c:spPr>
          <c:txPr>
            <a:bodyPr rot="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5400000" spcFirstLastPara="1" vertOverflow="ellipsis" wrap="square" anchor="ctr" anchorCtr="1"/>
          <a:lstStyle/>
          <a:p>
            <a:pPr>
              <a:defRPr sz="1330" b="0" i="0" u="none" strike="noStrike" kern="1200" baseline="0">
                <a:solidFill>
                  <a:schemeClr val="dk1">
                    <a:lumMod val="65000"/>
                    <a:lumOff val="35000"/>
                  </a:schemeClr>
                </a:solidFill>
                <a:latin typeface="+mn-lt"/>
                <a:ea typeface="+mn-ea"/>
                <a:cs typeface="+mn-cs"/>
              </a:defRPr>
            </a:pPr>
            <a:endParaRPr lang="en-US"/>
          </a:p>
        </c:txPr>
        <c:crossAx val="401685072"/>
        <c:crosses val="autoZero"/>
        <c:auto val="1"/>
        <c:lblAlgn val="ctr"/>
        <c:lblOffset val="100"/>
        <c:noMultiLvlLbl val="0"/>
      </c:catAx>
      <c:valAx>
        <c:axId val="401685072"/>
        <c:scaling>
          <c:orientation val="minMax"/>
        </c:scaling>
        <c:delete val="1"/>
        <c:axPos val="l"/>
        <c:title>
          <c:tx>
            <c:rich>
              <a:bodyPr rot="-540000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r>
                  <a:rPr lang="en-US"/>
                  <a:t>Dollars in Millions</a:t>
                </a:r>
              </a:p>
            </c:rich>
          </c:tx>
          <c:overlay val="0"/>
          <c:spPr>
            <a:noFill/>
            <a:ln>
              <a:noFill/>
            </a:ln>
            <a:effectLst/>
          </c:spPr>
          <c:txPr>
            <a:bodyPr rot="-540000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n-US"/>
            </a:p>
          </c:txPr>
        </c:title>
        <c:numFmt formatCode="&quot;$&quot;#,##0_);[Red]\(&quot;$&quot;#,##0\)" sourceLinked="1"/>
        <c:majorTickMark val="none"/>
        <c:minorTickMark val="none"/>
        <c:tickLblPos val="nextTo"/>
        <c:crossAx val="40168441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30">
  <cs:axisTitle>
    <cs:lnRef idx="0"/>
    <cs:fillRef idx="0"/>
    <cs:effectRef idx="0"/>
    <cs:fontRef idx="minor">
      <a:schemeClr val="dk1">
        <a:lumMod val="65000"/>
        <a:lumOff val="35000"/>
      </a:schemeClr>
    </cs:fontRef>
    <cs:defRPr sz="1197" kern="1200" cap="all"/>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b="0" kern="1200" spc="20" baseline="0"/>
  </cs:categoryAxis>
  <cs:chartArea mods="allowNoLineOverride">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65000"/>
        <a:lumOff val="3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0"/>
    <cs:effectRef idx="0"/>
    <cs:fontRef idx="minor">
      <a:schemeClr val="dk1"/>
    </cs:fontRef>
    <cs:spPr>
      <a:ln w="22225" cap="rnd" cmpd="sng" algn="ctr">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cap="flat" cmpd="sng" algn="ctr">
        <a:solidFill>
          <a:schemeClr val="phClr"/>
        </a:solidFill>
        <a:round/>
      </a:ln>
    </cs:spPr>
  </cs:dataPointMarker>
  <cs:dataPointMarkerLayout symbol="circle" size="4"/>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dk1">
            <a:lumMod val="65000"/>
            <a:lumOff val="35000"/>
          </a:schemeClr>
        </a:solidFill>
      </a:ln>
    </cs:spPr>
  </cs:downBar>
  <cs:dropLine>
    <cs:lnRef idx="0"/>
    <cs:fillRef idx="0"/>
    <cs:effectRef idx="0"/>
    <cs:fontRef idx="minor">
      <a:schemeClr val="dk1"/>
    </cs:fontRef>
    <cs:spPr>
      <a:ln w="9525" cap="flat" cmpd="sng" algn="ctr">
        <a:solidFill>
          <a:schemeClr val="dk1">
            <a:lumMod val="35000"/>
            <a:lumOff val="65000"/>
            <a:alpha val="33000"/>
          </a:schemeClr>
        </a:solidFill>
        <a:round/>
      </a:ln>
    </cs:spPr>
  </cs:dropLine>
  <cs:errorBar>
    <cs:lnRef idx="0"/>
    <cs:fillRef idx="0"/>
    <cs:effectRef idx="0"/>
    <cs:fontRef idx="minor">
      <a:schemeClr val="dk1"/>
    </cs:fontRef>
    <cs:spPr>
      <a:ln w="9525">
        <a:solidFill>
          <a:schemeClr val="dk1">
            <a:lumMod val="65000"/>
            <a:lumOff val="35000"/>
          </a:schemeClr>
        </a:solidFill>
      </a:ln>
    </cs:spPr>
  </cs:errorBar>
  <cs:floor>
    <cs:lnRef idx="0"/>
    <cs:fillRef idx="0"/>
    <cs:effectRef idx="0"/>
    <cs:fontRef idx="minor">
      <a:schemeClr val="dk1"/>
    </cs:fontRef>
  </cs:floor>
  <cs:gridlineMajor>
    <cs:lnRef idx="0"/>
    <cs:fillRef idx="0"/>
    <cs:effectRef idx="0"/>
    <cs:fontRef idx="minor">
      <a:schemeClr val="dk1"/>
    </cs:fontRef>
    <cs:spPr>
      <a:ln>
        <a:solidFill>
          <a:schemeClr val="dk1">
            <a:lumMod val="15000"/>
            <a:lumOff val="85000"/>
          </a:schemeClr>
        </a:solidFill>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35000"/>
            <a:lumOff val="65000"/>
          </a:schemeClr>
        </a:solidFill>
      </a:ln>
    </cs:spPr>
  </cs:hiLoLine>
  <cs:leaderLine>
    <cs:lnRef idx="0"/>
    <cs:fillRef idx="0"/>
    <cs:effectRef idx="0"/>
    <cs:fontRef idx="minor">
      <a:schemeClr val="dk1"/>
    </cs:fontRef>
    <cs:spPr>
      <a:ln w="9525">
        <a:solidFill>
          <a:schemeClr val="dk1">
            <a:lumMod val="35000"/>
            <a:lumOff val="65000"/>
          </a:schemeClr>
        </a:solidFill>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gradFill>
        <a:gsLst>
          <a:gs pos="100000">
            <a:schemeClr val="lt1">
              <a:lumMod val="95000"/>
            </a:schemeClr>
          </a:gs>
          <a:gs pos="0">
            <a:schemeClr val="lt1"/>
          </a:gs>
        </a:gsLst>
        <a:lin ang="5400000" scaled="0"/>
      </a:gradFill>
    </cs:spPr>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s:seriesAxis>
  <cs:seriesLine>
    <cs:lnRef idx="0"/>
    <cs:fillRef idx="0"/>
    <cs:effectRef idx="0"/>
    <cs:fontRef idx="minor">
      <a:schemeClr val="dk1"/>
    </cs:fontRef>
    <cs:spPr>
      <a:ln w="9525">
        <a:solidFill>
          <a:schemeClr val="dk1">
            <a:lumMod val="35000"/>
            <a:lumOff val="65000"/>
          </a:schemeClr>
        </a:solidFill>
        <a:prstDash val="dash"/>
      </a:ln>
    </cs:spPr>
  </cs:seriesLine>
  <cs:title>
    <cs:lnRef idx="0"/>
    <cs:fillRef idx="0"/>
    <cs:effectRef idx="0"/>
    <cs:fontRef idx="minor">
      <a:schemeClr val="dk1">
        <a:lumMod val="50000"/>
        <a:lumOff val="50000"/>
      </a:schemeClr>
    </cs:fontRef>
    <cs:defRPr sz="1862" kern="1200" cap="none" spc="2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65000"/>
        <a:lumOff val="35000"/>
      </a:schemeClr>
    </cs:fontRef>
    <cs:defRPr sz="1197" kern="1200" spc="20" baseline="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30">
  <cs:axisTitle>
    <cs:lnRef idx="0"/>
    <cs:fillRef idx="0"/>
    <cs:effectRef idx="0"/>
    <cs:fontRef idx="minor">
      <a:schemeClr val="dk1">
        <a:lumMod val="65000"/>
        <a:lumOff val="35000"/>
      </a:schemeClr>
    </cs:fontRef>
    <cs:defRPr sz="1197" kern="1200" cap="all"/>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b="0" kern="1200" spc="20" baseline="0"/>
  </cs:categoryAxis>
  <cs:chartArea mods="allowNoLineOverride">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65000"/>
        <a:lumOff val="3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0"/>
    <cs:effectRef idx="0"/>
    <cs:fontRef idx="minor">
      <a:schemeClr val="dk1"/>
    </cs:fontRef>
    <cs:spPr>
      <a:ln w="22225" cap="rnd" cmpd="sng" algn="ctr">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cap="flat" cmpd="sng" algn="ctr">
        <a:solidFill>
          <a:schemeClr val="phClr"/>
        </a:solidFill>
        <a:round/>
      </a:ln>
    </cs:spPr>
  </cs:dataPointMarker>
  <cs:dataPointMarkerLayout symbol="circle" size="4"/>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dk1">
            <a:lumMod val="65000"/>
            <a:lumOff val="35000"/>
          </a:schemeClr>
        </a:solidFill>
      </a:ln>
    </cs:spPr>
  </cs:downBar>
  <cs:dropLine>
    <cs:lnRef idx="0"/>
    <cs:fillRef idx="0"/>
    <cs:effectRef idx="0"/>
    <cs:fontRef idx="minor">
      <a:schemeClr val="dk1"/>
    </cs:fontRef>
    <cs:spPr>
      <a:ln w="9525" cap="flat" cmpd="sng" algn="ctr">
        <a:solidFill>
          <a:schemeClr val="dk1">
            <a:lumMod val="35000"/>
            <a:lumOff val="65000"/>
            <a:alpha val="33000"/>
          </a:schemeClr>
        </a:solidFill>
        <a:round/>
      </a:ln>
    </cs:spPr>
  </cs:dropLine>
  <cs:errorBar>
    <cs:lnRef idx="0"/>
    <cs:fillRef idx="0"/>
    <cs:effectRef idx="0"/>
    <cs:fontRef idx="minor">
      <a:schemeClr val="dk1"/>
    </cs:fontRef>
    <cs:spPr>
      <a:ln w="9525">
        <a:solidFill>
          <a:schemeClr val="dk1">
            <a:lumMod val="65000"/>
            <a:lumOff val="35000"/>
          </a:schemeClr>
        </a:solidFill>
      </a:ln>
    </cs:spPr>
  </cs:errorBar>
  <cs:floor>
    <cs:lnRef idx="0"/>
    <cs:fillRef idx="0"/>
    <cs:effectRef idx="0"/>
    <cs:fontRef idx="minor">
      <a:schemeClr val="dk1"/>
    </cs:fontRef>
  </cs:floor>
  <cs:gridlineMajor>
    <cs:lnRef idx="0"/>
    <cs:fillRef idx="0"/>
    <cs:effectRef idx="0"/>
    <cs:fontRef idx="minor">
      <a:schemeClr val="dk1"/>
    </cs:fontRef>
    <cs:spPr>
      <a:ln>
        <a:solidFill>
          <a:schemeClr val="dk1">
            <a:lumMod val="15000"/>
            <a:lumOff val="85000"/>
          </a:schemeClr>
        </a:solidFill>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35000"/>
            <a:lumOff val="65000"/>
          </a:schemeClr>
        </a:solidFill>
      </a:ln>
    </cs:spPr>
  </cs:hiLoLine>
  <cs:leaderLine>
    <cs:lnRef idx="0"/>
    <cs:fillRef idx="0"/>
    <cs:effectRef idx="0"/>
    <cs:fontRef idx="minor">
      <a:schemeClr val="dk1"/>
    </cs:fontRef>
    <cs:spPr>
      <a:ln w="9525">
        <a:solidFill>
          <a:schemeClr val="dk1">
            <a:lumMod val="35000"/>
            <a:lumOff val="65000"/>
          </a:schemeClr>
        </a:solidFill>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gradFill>
        <a:gsLst>
          <a:gs pos="100000">
            <a:schemeClr val="lt1">
              <a:lumMod val="95000"/>
            </a:schemeClr>
          </a:gs>
          <a:gs pos="0">
            <a:schemeClr val="lt1"/>
          </a:gs>
        </a:gsLst>
        <a:lin ang="5400000" scaled="0"/>
      </a:gradFill>
    </cs:spPr>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s:seriesAxis>
  <cs:seriesLine>
    <cs:lnRef idx="0"/>
    <cs:fillRef idx="0"/>
    <cs:effectRef idx="0"/>
    <cs:fontRef idx="minor">
      <a:schemeClr val="dk1"/>
    </cs:fontRef>
    <cs:spPr>
      <a:ln w="9525">
        <a:solidFill>
          <a:schemeClr val="dk1">
            <a:lumMod val="35000"/>
            <a:lumOff val="65000"/>
          </a:schemeClr>
        </a:solidFill>
        <a:prstDash val="dash"/>
      </a:ln>
    </cs:spPr>
  </cs:seriesLine>
  <cs:title>
    <cs:lnRef idx="0"/>
    <cs:fillRef idx="0"/>
    <cs:effectRef idx="0"/>
    <cs:fontRef idx="minor">
      <a:schemeClr val="dk1">
        <a:lumMod val="50000"/>
        <a:lumOff val="50000"/>
      </a:schemeClr>
    </cs:fontRef>
    <cs:defRPr sz="1862" kern="1200" cap="none" spc="2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65000"/>
        <a:lumOff val="35000"/>
      </a:schemeClr>
    </cs:fontRef>
    <cs:defRPr sz="1197" kern="1200" spc="20" baseline="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30">
  <cs:axisTitle>
    <cs:lnRef idx="0"/>
    <cs:fillRef idx="0"/>
    <cs:effectRef idx="0"/>
    <cs:fontRef idx="minor">
      <a:schemeClr val="dk1">
        <a:lumMod val="65000"/>
        <a:lumOff val="35000"/>
      </a:schemeClr>
    </cs:fontRef>
    <cs:defRPr sz="1197" kern="1200" cap="all"/>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b="0" kern="1200" spc="20" baseline="0"/>
  </cs:categoryAxis>
  <cs:chartArea mods="allowNoLineOverride">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65000"/>
        <a:lumOff val="3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0"/>
    <cs:effectRef idx="0"/>
    <cs:fontRef idx="minor">
      <a:schemeClr val="dk1"/>
    </cs:fontRef>
    <cs:spPr>
      <a:ln w="22225" cap="rnd" cmpd="sng" algn="ctr">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cap="flat" cmpd="sng" algn="ctr">
        <a:solidFill>
          <a:schemeClr val="phClr"/>
        </a:solidFill>
        <a:round/>
      </a:ln>
    </cs:spPr>
  </cs:dataPointMarker>
  <cs:dataPointMarkerLayout symbol="circle" size="4"/>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dk1">
            <a:lumMod val="65000"/>
            <a:lumOff val="35000"/>
          </a:schemeClr>
        </a:solidFill>
      </a:ln>
    </cs:spPr>
  </cs:downBar>
  <cs:dropLine>
    <cs:lnRef idx="0"/>
    <cs:fillRef idx="0"/>
    <cs:effectRef idx="0"/>
    <cs:fontRef idx="minor">
      <a:schemeClr val="dk1"/>
    </cs:fontRef>
    <cs:spPr>
      <a:ln w="9525" cap="flat" cmpd="sng" algn="ctr">
        <a:solidFill>
          <a:schemeClr val="dk1">
            <a:lumMod val="35000"/>
            <a:lumOff val="65000"/>
            <a:alpha val="33000"/>
          </a:schemeClr>
        </a:solidFill>
        <a:round/>
      </a:ln>
    </cs:spPr>
  </cs:dropLine>
  <cs:errorBar>
    <cs:lnRef idx="0"/>
    <cs:fillRef idx="0"/>
    <cs:effectRef idx="0"/>
    <cs:fontRef idx="minor">
      <a:schemeClr val="dk1"/>
    </cs:fontRef>
    <cs:spPr>
      <a:ln w="9525">
        <a:solidFill>
          <a:schemeClr val="dk1">
            <a:lumMod val="65000"/>
            <a:lumOff val="35000"/>
          </a:schemeClr>
        </a:solidFill>
      </a:ln>
    </cs:spPr>
  </cs:errorBar>
  <cs:floor>
    <cs:lnRef idx="0"/>
    <cs:fillRef idx="0"/>
    <cs:effectRef idx="0"/>
    <cs:fontRef idx="minor">
      <a:schemeClr val="dk1"/>
    </cs:fontRef>
  </cs:floor>
  <cs:gridlineMajor>
    <cs:lnRef idx="0"/>
    <cs:fillRef idx="0"/>
    <cs:effectRef idx="0"/>
    <cs:fontRef idx="minor">
      <a:schemeClr val="dk1"/>
    </cs:fontRef>
    <cs:spPr>
      <a:ln>
        <a:solidFill>
          <a:schemeClr val="dk1">
            <a:lumMod val="15000"/>
            <a:lumOff val="85000"/>
          </a:schemeClr>
        </a:solidFill>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35000"/>
            <a:lumOff val="65000"/>
          </a:schemeClr>
        </a:solidFill>
      </a:ln>
    </cs:spPr>
  </cs:hiLoLine>
  <cs:leaderLine>
    <cs:lnRef idx="0"/>
    <cs:fillRef idx="0"/>
    <cs:effectRef idx="0"/>
    <cs:fontRef idx="minor">
      <a:schemeClr val="dk1"/>
    </cs:fontRef>
    <cs:spPr>
      <a:ln w="9525">
        <a:solidFill>
          <a:schemeClr val="dk1">
            <a:lumMod val="35000"/>
            <a:lumOff val="65000"/>
          </a:schemeClr>
        </a:solidFill>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gradFill>
        <a:gsLst>
          <a:gs pos="100000">
            <a:schemeClr val="lt1">
              <a:lumMod val="95000"/>
            </a:schemeClr>
          </a:gs>
          <a:gs pos="0">
            <a:schemeClr val="lt1"/>
          </a:gs>
        </a:gsLst>
        <a:lin ang="5400000" scaled="0"/>
      </a:gradFill>
    </cs:spPr>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s:seriesAxis>
  <cs:seriesLine>
    <cs:lnRef idx="0"/>
    <cs:fillRef idx="0"/>
    <cs:effectRef idx="0"/>
    <cs:fontRef idx="minor">
      <a:schemeClr val="dk1"/>
    </cs:fontRef>
    <cs:spPr>
      <a:ln w="9525">
        <a:solidFill>
          <a:schemeClr val="dk1">
            <a:lumMod val="35000"/>
            <a:lumOff val="65000"/>
          </a:schemeClr>
        </a:solidFill>
        <a:prstDash val="dash"/>
      </a:ln>
    </cs:spPr>
  </cs:seriesLine>
  <cs:title>
    <cs:lnRef idx="0"/>
    <cs:fillRef idx="0"/>
    <cs:effectRef idx="0"/>
    <cs:fontRef idx="minor">
      <a:schemeClr val="dk1">
        <a:lumMod val="50000"/>
        <a:lumOff val="50000"/>
      </a:schemeClr>
    </cs:fontRef>
    <cs:defRPr sz="1862" kern="1200" cap="none" spc="2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65000"/>
        <a:lumOff val="35000"/>
      </a:schemeClr>
    </cs:fontRef>
    <cs:defRPr sz="1197" kern="1200" spc="20" baseline="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30">
  <cs:axisTitle>
    <cs:lnRef idx="0"/>
    <cs:fillRef idx="0"/>
    <cs:effectRef idx="0"/>
    <cs:fontRef idx="minor">
      <a:schemeClr val="dk1">
        <a:lumMod val="65000"/>
        <a:lumOff val="35000"/>
      </a:schemeClr>
    </cs:fontRef>
    <cs:defRPr sz="1197" kern="1200" cap="all"/>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b="0" kern="1200" spc="20" baseline="0"/>
  </cs:categoryAxis>
  <cs:chartArea mods="allowNoLineOverride">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65000"/>
        <a:lumOff val="3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0"/>
    <cs:effectRef idx="0"/>
    <cs:fontRef idx="minor">
      <a:schemeClr val="dk1"/>
    </cs:fontRef>
    <cs:spPr>
      <a:ln w="22225" cap="rnd" cmpd="sng" algn="ctr">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cap="flat" cmpd="sng" algn="ctr">
        <a:solidFill>
          <a:schemeClr val="phClr"/>
        </a:solidFill>
        <a:round/>
      </a:ln>
    </cs:spPr>
  </cs:dataPointMarker>
  <cs:dataPointMarkerLayout symbol="circle" size="4"/>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dk1">
            <a:lumMod val="65000"/>
            <a:lumOff val="35000"/>
          </a:schemeClr>
        </a:solidFill>
      </a:ln>
    </cs:spPr>
  </cs:downBar>
  <cs:dropLine>
    <cs:lnRef idx="0"/>
    <cs:fillRef idx="0"/>
    <cs:effectRef idx="0"/>
    <cs:fontRef idx="minor">
      <a:schemeClr val="dk1"/>
    </cs:fontRef>
    <cs:spPr>
      <a:ln w="9525" cap="flat" cmpd="sng" algn="ctr">
        <a:solidFill>
          <a:schemeClr val="dk1">
            <a:lumMod val="35000"/>
            <a:lumOff val="65000"/>
            <a:alpha val="33000"/>
          </a:schemeClr>
        </a:solidFill>
        <a:round/>
      </a:ln>
    </cs:spPr>
  </cs:dropLine>
  <cs:errorBar>
    <cs:lnRef idx="0"/>
    <cs:fillRef idx="0"/>
    <cs:effectRef idx="0"/>
    <cs:fontRef idx="minor">
      <a:schemeClr val="dk1"/>
    </cs:fontRef>
    <cs:spPr>
      <a:ln w="9525">
        <a:solidFill>
          <a:schemeClr val="dk1">
            <a:lumMod val="65000"/>
            <a:lumOff val="35000"/>
          </a:schemeClr>
        </a:solidFill>
      </a:ln>
    </cs:spPr>
  </cs:errorBar>
  <cs:floor>
    <cs:lnRef idx="0"/>
    <cs:fillRef idx="0"/>
    <cs:effectRef idx="0"/>
    <cs:fontRef idx="minor">
      <a:schemeClr val="dk1"/>
    </cs:fontRef>
  </cs:floor>
  <cs:gridlineMajor>
    <cs:lnRef idx="0"/>
    <cs:fillRef idx="0"/>
    <cs:effectRef idx="0"/>
    <cs:fontRef idx="minor">
      <a:schemeClr val="dk1"/>
    </cs:fontRef>
    <cs:spPr>
      <a:ln>
        <a:solidFill>
          <a:schemeClr val="dk1">
            <a:lumMod val="15000"/>
            <a:lumOff val="85000"/>
          </a:schemeClr>
        </a:solidFill>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35000"/>
            <a:lumOff val="65000"/>
          </a:schemeClr>
        </a:solidFill>
      </a:ln>
    </cs:spPr>
  </cs:hiLoLine>
  <cs:leaderLine>
    <cs:lnRef idx="0"/>
    <cs:fillRef idx="0"/>
    <cs:effectRef idx="0"/>
    <cs:fontRef idx="minor">
      <a:schemeClr val="dk1"/>
    </cs:fontRef>
    <cs:spPr>
      <a:ln w="9525">
        <a:solidFill>
          <a:schemeClr val="dk1">
            <a:lumMod val="35000"/>
            <a:lumOff val="65000"/>
          </a:schemeClr>
        </a:solidFill>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gradFill>
        <a:gsLst>
          <a:gs pos="100000">
            <a:schemeClr val="lt1">
              <a:lumMod val="95000"/>
            </a:schemeClr>
          </a:gs>
          <a:gs pos="0">
            <a:schemeClr val="lt1"/>
          </a:gs>
        </a:gsLst>
        <a:lin ang="5400000" scaled="0"/>
      </a:gradFill>
    </cs:spPr>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s:seriesAxis>
  <cs:seriesLine>
    <cs:lnRef idx="0"/>
    <cs:fillRef idx="0"/>
    <cs:effectRef idx="0"/>
    <cs:fontRef idx="minor">
      <a:schemeClr val="dk1"/>
    </cs:fontRef>
    <cs:spPr>
      <a:ln w="9525">
        <a:solidFill>
          <a:schemeClr val="dk1">
            <a:lumMod val="35000"/>
            <a:lumOff val="65000"/>
          </a:schemeClr>
        </a:solidFill>
        <a:prstDash val="dash"/>
      </a:ln>
    </cs:spPr>
  </cs:seriesLine>
  <cs:title>
    <cs:lnRef idx="0"/>
    <cs:fillRef idx="0"/>
    <cs:effectRef idx="0"/>
    <cs:fontRef idx="minor">
      <a:schemeClr val="dk1">
        <a:lumMod val="50000"/>
        <a:lumOff val="50000"/>
      </a:schemeClr>
    </cs:fontRef>
    <cs:defRPr sz="1862" kern="1200" cap="none" spc="2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65000"/>
        <a:lumOff val="35000"/>
      </a:schemeClr>
    </cs:fontRef>
    <cs:defRPr sz="1197" kern="1200" spc="20" baseline="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232">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alpha val="54000"/>
          </a:schemeClr>
        </a:solidFill>
        <a:round/>
      </a:ln>
    </cs:spPr>
  </cs:gridlineMajor>
  <cs:gridlineMinor>
    <cs:lnRef idx="0"/>
    <cs:fillRef idx="0"/>
    <cs:effectRef idx="0"/>
    <cs:fontRef idx="minor">
      <a:schemeClr val="dk1"/>
    </cs:fontRef>
    <cs:spPr>
      <a:ln w="9525" cap="flat" cmpd="sng" algn="ctr">
        <a:solidFill>
          <a:schemeClr val="dk1">
            <a:lumMod val="15000"/>
            <a:lumOff val="85000"/>
            <a:alpha val="51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6.xml><?xml version="1.0" encoding="utf-8"?>
<cs:chartStyle xmlns:cs="http://schemas.microsoft.com/office/drawing/2012/chartStyle" xmlns:a="http://schemas.openxmlformats.org/drawingml/2006/main" id="230">
  <cs:axisTitle>
    <cs:lnRef idx="0"/>
    <cs:fillRef idx="0"/>
    <cs:effectRef idx="0"/>
    <cs:fontRef idx="minor">
      <a:schemeClr val="dk1">
        <a:lumMod val="65000"/>
        <a:lumOff val="35000"/>
      </a:schemeClr>
    </cs:fontRef>
    <cs:defRPr sz="1197" kern="1200" cap="all"/>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b="0" kern="1200" spc="20" baseline="0"/>
  </cs:categoryAxis>
  <cs:chartArea mods="allowNoLineOverride">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65000"/>
        <a:lumOff val="3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0"/>
    <cs:effectRef idx="0"/>
    <cs:fontRef idx="minor">
      <a:schemeClr val="dk1"/>
    </cs:fontRef>
    <cs:spPr>
      <a:ln w="22225" cap="rnd" cmpd="sng" algn="ctr">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cap="flat" cmpd="sng" algn="ctr">
        <a:solidFill>
          <a:schemeClr val="phClr"/>
        </a:solidFill>
        <a:round/>
      </a:ln>
    </cs:spPr>
  </cs:dataPointMarker>
  <cs:dataPointMarkerLayout symbol="circle" size="4"/>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dk1">
            <a:lumMod val="65000"/>
            <a:lumOff val="35000"/>
          </a:schemeClr>
        </a:solidFill>
      </a:ln>
    </cs:spPr>
  </cs:downBar>
  <cs:dropLine>
    <cs:lnRef idx="0"/>
    <cs:fillRef idx="0"/>
    <cs:effectRef idx="0"/>
    <cs:fontRef idx="minor">
      <a:schemeClr val="dk1"/>
    </cs:fontRef>
    <cs:spPr>
      <a:ln w="9525" cap="flat" cmpd="sng" algn="ctr">
        <a:solidFill>
          <a:schemeClr val="dk1">
            <a:lumMod val="35000"/>
            <a:lumOff val="65000"/>
            <a:alpha val="33000"/>
          </a:schemeClr>
        </a:solidFill>
        <a:round/>
      </a:ln>
    </cs:spPr>
  </cs:dropLine>
  <cs:errorBar>
    <cs:lnRef idx="0"/>
    <cs:fillRef idx="0"/>
    <cs:effectRef idx="0"/>
    <cs:fontRef idx="minor">
      <a:schemeClr val="dk1"/>
    </cs:fontRef>
    <cs:spPr>
      <a:ln w="9525">
        <a:solidFill>
          <a:schemeClr val="dk1">
            <a:lumMod val="65000"/>
            <a:lumOff val="35000"/>
          </a:schemeClr>
        </a:solidFill>
      </a:ln>
    </cs:spPr>
  </cs:errorBar>
  <cs:floor>
    <cs:lnRef idx="0"/>
    <cs:fillRef idx="0"/>
    <cs:effectRef idx="0"/>
    <cs:fontRef idx="minor">
      <a:schemeClr val="dk1"/>
    </cs:fontRef>
  </cs:floor>
  <cs:gridlineMajor>
    <cs:lnRef idx="0"/>
    <cs:fillRef idx="0"/>
    <cs:effectRef idx="0"/>
    <cs:fontRef idx="minor">
      <a:schemeClr val="dk1"/>
    </cs:fontRef>
    <cs:spPr>
      <a:ln>
        <a:solidFill>
          <a:schemeClr val="dk1">
            <a:lumMod val="15000"/>
            <a:lumOff val="85000"/>
          </a:schemeClr>
        </a:solidFill>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35000"/>
            <a:lumOff val="65000"/>
          </a:schemeClr>
        </a:solidFill>
      </a:ln>
    </cs:spPr>
  </cs:hiLoLine>
  <cs:leaderLine>
    <cs:lnRef idx="0"/>
    <cs:fillRef idx="0"/>
    <cs:effectRef idx="0"/>
    <cs:fontRef idx="minor">
      <a:schemeClr val="dk1"/>
    </cs:fontRef>
    <cs:spPr>
      <a:ln w="9525">
        <a:solidFill>
          <a:schemeClr val="dk1">
            <a:lumMod val="35000"/>
            <a:lumOff val="65000"/>
          </a:schemeClr>
        </a:solidFill>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gradFill>
        <a:gsLst>
          <a:gs pos="100000">
            <a:schemeClr val="lt1">
              <a:lumMod val="95000"/>
            </a:schemeClr>
          </a:gs>
          <a:gs pos="0">
            <a:schemeClr val="lt1"/>
          </a:gs>
        </a:gsLst>
        <a:lin ang="5400000" scaled="0"/>
      </a:gradFill>
    </cs:spPr>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s:seriesAxis>
  <cs:seriesLine>
    <cs:lnRef idx="0"/>
    <cs:fillRef idx="0"/>
    <cs:effectRef idx="0"/>
    <cs:fontRef idx="minor">
      <a:schemeClr val="dk1"/>
    </cs:fontRef>
    <cs:spPr>
      <a:ln w="9525">
        <a:solidFill>
          <a:schemeClr val="dk1">
            <a:lumMod val="35000"/>
            <a:lumOff val="65000"/>
          </a:schemeClr>
        </a:solidFill>
        <a:prstDash val="dash"/>
      </a:ln>
    </cs:spPr>
  </cs:seriesLine>
  <cs:title>
    <cs:lnRef idx="0"/>
    <cs:fillRef idx="0"/>
    <cs:effectRef idx="0"/>
    <cs:fontRef idx="minor">
      <a:schemeClr val="dk1">
        <a:lumMod val="50000"/>
        <a:lumOff val="50000"/>
      </a:schemeClr>
    </cs:fontRef>
    <cs:defRPr sz="1862" kern="1200" cap="none" spc="2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65000"/>
        <a:lumOff val="35000"/>
      </a:schemeClr>
    </cs:fontRef>
    <cs:defRPr sz="1197" kern="1200" spc="20" baseline="0"/>
  </cs:valueAxis>
  <cs:wall>
    <cs:lnRef idx="0"/>
    <cs:fillRef idx="0"/>
    <cs:effectRef idx="0"/>
    <cs:fontRef idx="minor">
      <a:schemeClr val="dk1"/>
    </cs:fontRef>
  </cs:wall>
</cs:chartStyle>
</file>

<file path=ppt/charts/style7.xml><?xml version="1.0" encoding="utf-8"?>
<cs:chartStyle xmlns:cs="http://schemas.microsoft.com/office/drawing/2012/chartStyle" xmlns:a="http://schemas.openxmlformats.org/drawingml/2006/main" id="234">
  <cs:axisTitle>
    <cs:lnRef idx="0"/>
    <cs:fillRef idx="0"/>
    <cs:effectRef idx="0"/>
    <cs:fontRef idx="minor">
      <a:schemeClr val="dk1">
        <a:lumMod val="65000"/>
        <a:lumOff val="35000"/>
      </a:schemeClr>
    </cs:fontRef>
    <cs:defRPr sz="1197"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330" kern="120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cs:styleClr val="auto"/>
    </cs:fontRef>
    <cs:spPr/>
    <cs:defRPr sz="1197" b="1" i="0" u="none" strike="noStrike" kern="1200" baseline="0"/>
  </cs:dataLabel>
  <cs:dataLabelCallout>
    <cs:lnRef idx="0"/>
    <cs:fillRef idx="0"/>
    <cs:effectRef idx="0"/>
    <cs:fontRef idx="minor">
      <a:schemeClr val="dk1">
        <a:lumMod val="65000"/>
        <a:lumOff val="35000"/>
      </a:schemeClr>
    </cs:fontRef>
    <cs:spPr>
      <a:solidFill>
        <a:schemeClr val="lt1"/>
      </a:solidFill>
      <a:ln w="9575">
        <a:solidFill>
          <a:schemeClr val="lt1">
            <a:lumMod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19050" cap="rnd" cmpd="sng" algn="ctr">
        <a:solidFill>
          <a:schemeClr val="phClr">
            <a:shade val="95000"/>
            <a:satMod val="105000"/>
          </a:schemeClr>
        </a:solidFill>
        <a:round/>
      </a:ln>
    </cs:spPr>
  </cs:dataPointLine>
  <cs:dataPointMarker>
    <cs:lnRef idx="0"/>
    <cs:fillRef idx="0"/>
    <cs:effectRef idx="0"/>
    <cs:fontRef idx="minor">
      <a:schemeClr val="dk1"/>
    </cs:fontRef>
    <cs:spPr>
      <a:solidFill>
        <a:schemeClr val="lt1"/>
      </a:solidFill>
    </cs:spPr>
  </cs:dataPointMarker>
  <cs:dataPointMarkerLayout symbol="circle" size="17"/>
  <cs:dataPointWireframe>
    <cs:lnRef idx="0">
      <cs:styleClr val="auto"/>
    </cs:lnRef>
    <cs:fillRef idx="1"/>
    <cs:effectRef idx="0"/>
    <cs:fontRef idx="minor">
      <a:schemeClr val="dk1"/>
    </cs:fontRef>
    <cs:spPr>
      <a:ln w="9525">
        <a:solidFill>
          <a:schemeClr val="phClr"/>
        </a:solidFill>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35000"/>
            <a:lumOff val="65000"/>
          </a:schemeClr>
        </a:solidFill>
      </a:ln>
    </cs:spPr>
  </cs:dropLine>
  <cs:errorBar>
    <cs:lnRef idx="0"/>
    <cs:fillRef idx="0"/>
    <cs:effectRef idx="0"/>
    <cs:fontRef idx="minor">
      <a:schemeClr val="dk1"/>
    </cs:fontRef>
    <cs:spPr>
      <a:ln w="9525">
        <a:solidFill>
          <a:schemeClr val="dk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a:solidFill>
          <a:schemeClr val="dk1">
            <a:lumMod val="15000"/>
            <a:lumOff val="85000"/>
          </a:schemeClr>
        </a:solidFill>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35000"/>
            <a:lumOff val="65000"/>
          </a:schemeClr>
        </a:solidFill>
      </a:ln>
    </cs:spPr>
  </cs:hiLoLine>
  <cs:leaderLine>
    <cs:lnRef idx="0"/>
    <cs:fillRef idx="0"/>
    <cs:effectRef idx="0"/>
    <cs:fontRef idx="minor">
      <a:schemeClr val="dk1"/>
    </cs:fontRef>
    <cs:spPr>
      <a:ln w="9525">
        <a:solidFill>
          <a:schemeClr val="dk1">
            <a:lumMod val="35000"/>
            <a:lumOff val="65000"/>
          </a:schemeClr>
        </a:solidFill>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s:seriesAxis>
  <cs:seriesLine>
    <cs:lnRef idx="0"/>
    <cs:fillRef idx="0"/>
    <cs:effectRef idx="0"/>
    <cs:fontRef idx="minor">
      <a:schemeClr val="dk1"/>
    </cs:fontRef>
    <cs:spPr>
      <a:ln w="9525">
        <a:solidFill>
          <a:schemeClr val="dk1">
            <a:lumMod val="35000"/>
            <a:lumOff val="65000"/>
          </a:schemeClr>
        </a:solidFill>
      </a:ln>
    </cs:spPr>
  </cs:seriesLine>
  <cs:title>
    <cs:lnRef idx="0"/>
    <cs:fillRef idx="0"/>
    <cs:effectRef idx="0"/>
    <cs:fontRef idx="minor">
      <a:schemeClr val="dk1"/>
    </cs:fontRef>
    <cs:defRPr sz="1915" b="0" kern="1200" cap="all" spc="0" baseline="0">
      <a:gradFill>
        <a:gsLst>
          <a:gs pos="0">
            <a:schemeClr val="dk1">
              <a:lumMod val="50000"/>
              <a:lumOff val="50000"/>
            </a:schemeClr>
          </a:gs>
          <a:gs pos="100000">
            <a:schemeClr val="dk1">
              <a:lumMod val="85000"/>
              <a:lumOff val="15000"/>
            </a:schemeClr>
          </a:gs>
        </a:gsLst>
        <a:lin ang="5400000" scaled="0"/>
      </a:gradFill>
    </cs:defRPr>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dk1">
            <a:lumMod val="50000"/>
            <a:lumOff val="50000"/>
          </a:schemeClr>
        </a:solidFill>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2967406-58D5-449B-A382-02DB5B8556FB}" type="datetimeFigureOut">
              <a:rPr lang="en-US" smtClean="0"/>
              <a:t>9/5/2019</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879DA6D-0033-447B-9088-87FAEB08FAC3}" type="slidenum">
              <a:rPr lang="en-US" smtClean="0"/>
              <a:t>‹#›</a:t>
            </a:fld>
            <a:endParaRPr lang="en-US" dirty="0"/>
          </a:p>
        </p:txBody>
      </p:sp>
    </p:spTree>
    <p:extLst>
      <p:ext uri="{BB962C8B-B14F-4D97-AF65-F5344CB8AC3E}">
        <p14:creationId xmlns:p14="http://schemas.microsoft.com/office/powerpoint/2010/main" val="30594918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www.ncsl.org/documents/fiscal/earmarking-state-taxes.pdf" TargetMode="External"/><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A645BBA-D5A8-415A-BCC1-30E31B2DD03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53273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Since 2000, the Basic Rate has decreased 15% (from 0.001881 to 0.001596)</a:t>
            </a:r>
          </a:p>
          <a:p>
            <a:pPr marL="177022" indent="-177022">
              <a:buFontTx/>
              <a:buChar char="-"/>
            </a:pPr>
            <a:r>
              <a:rPr lang="en-US" dirty="0"/>
              <a:t>Hit the lowest rate in 2008 at 0.001250 </a:t>
            </a:r>
          </a:p>
          <a:p>
            <a:pPr marL="177022" indent="-177022">
              <a:buFontTx/>
              <a:buChar char="-"/>
            </a:pPr>
            <a:r>
              <a:rPr lang="en-US" dirty="0"/>
              <a:t>This is 33% lower than 2000</a:t>
            </a:r>
          </a:p>
          <a:p>
            <a:pPr marL="177022" indent="-177022">
              <a:buFontTx/>
              <a:buChar char="-"/>
            </a:pPr>
            <a:r>
              <a:rPr lang="en-US" dirty="0"/>
              <a:t>2017’s Rate is 28% higher than 2008</a:t>
            </a:r>
          </a:p>
          <a:p>
            <a:endParaRPr lang="en-US" dirty="0"/>
          </a:p>
          <a:p>
            <a:r>
              <a:rPr lang="en-US" dirty="0"/>
              <a:t>Revenue generated from the rate has increased from $204.8 million in 2000 to $399.0 million in 2017. </a:t>
            </a:r>
          </a:p>
          <a:p>
            <a:pPr marL="177022" indent="-177022">
              <a:buFontTx/>
              <a:buChar char="-"/>
            </a:pPr>
            <a:r>
              <a:rPr lang="en-US" dirty="0"/>
              <a:t>Increase of $194.2 million (Increase of 95%)</a:t>
            </a:r>
          </a:p>
          <a:p>
            <a:r>
              <a:rPr lang="en-US" dirty="0"/>
              <a:t> </a:t>
            </a:r>
          </a:p>
          <a:p>
            <a:r>
              <a:rPr lang="en-US" dirty="0"/>
              <a:t>Large rate decrease in 1994 to 1996 (See Table)</a:t>
            </a:r>
          </a:p>
          <a:p>
            <a:pPr marL="177022" indent="-177022">
              <a:buFontTx/>
              <a:buChar char="-"/>
            </a:pPr>
            <a:r>
              <a:rPr lang="en-US" dirty="0"/>
              <a:t>Legislature adopted property tax reductions over two years</a:t>
            </a:r>
          </a:p>
          <a:p>
            <a:pPr marL="649081" lvl="1" indent="-177022">
              <a:buFontTx/>
              <a:buChar char="-"/>
            </a:pPr>
            <a:r>
              <a:rPr lang="en-US" dirty="0"/>
              <a:t>Adjusted to account for a statewide re-valuation effort by local assessors </a:t>
            </a:r>
          </a:p>
          <a:p>
            <a:pPr marL="649081" lvl="1" indent="-177022">
              <a:buFontTx/>
              <a:buChar char="-"/>
            </a:pPr>
            <a:r>
              <a:rPr lang="en-US" dirty="0"/>
              <a:t>Change in the primary residence exemption – 32% to 45%</a:t>
            </a: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A645BBA-D5A8-415A-BCC1-30E31B2DD03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464619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does “Equity” in an</a:t>
            </a:r>
            <a:r>
              <a:rPr lang="en-US" baseline="0" dirty="0"/>
              <a:t> education finance system </a:t>
            </a:r>
            <a:r>
              <a:rPr lang="en-US" dirty="0"/>
              <a:t>mean?</a:t>
            </a:r>
            <a:r>
              <a:rPr lang="en-US" baseline="0" dirty="0"/>
              <a:t> </a:t>
            </a:r>
          </a:p>
          <a:p>
            <a:endParaRPr lang="en-US" baseline="0" dirty="0"/>
          </a:p>
          <a:p>
            <a:pPr marL="171450" indent="-171450">
              <a:buFont typeface="Arial" panose="020B0604020202020204" pitchFamily="34" charset="0"/>
              <a:buChar char="•"/>
            </a:pPr>
            <a:r>
              <a:rPr lang="en-US" baseline="0" dirty="0"/>
              <a:t>“Equity” often used to mean “Equal Funding per Student” </a:t>
            </a:r>
          </a:p>
          <a:p>
            <a:pPr marL="171450" indent="-171450">
              <a:buFont typeface="Arial" panose="020B0604020202020204" pitchFamily="34" charset="0"/>
              <a:buChar char="•"/>
            </a:pPr>
            <a:r>
              <a:rPr lang="en-US" baseline="0" dirty="0"/>
              <a:t>This is not Equity, but “Equality”</a:t>
            </a:r>
          </a:p>
          <a:p>
            <a:pPr marL="171450" indent="-171450">
              <a:buFont typeface="Arial" panose="020B0604020202020204" pitchFamily="34" charset="0"/>
              <a:buChar char="•"/>
            </a:pPr>
            <a:r>
              <a:rPr lang="en-US" baseline="0" dirty="0"/>
              <a:t>“Equity” is much more complex and needs to factor individual student needs and varying cost structures. </a:t>
            </a:r>
          </a:p>
          <a:p>
            <a:pPr marL="0" indent="0">
              <a:buFont typeface="Arial" panose="020B0604020202020204" pitchFamily="34" charset="0"/>
              <a:buNone/>
            </a:pPr>
            <a:endParaRPr lang="en-US" baseline="0" dirty="0"/>
          </a:p>
          <a:p>
            <a:pPr marL="0" indent="0">
              <a:buFont typeface="Arial" panose="020B0604020202020204" pitchFamily="34" charset="0"/>
              <a:buNone/>
            </a:pPr>
            <a:r>
              <a:rPr lang="en-US" baseline="0" dirty="0"/>
              <a:t>Equalization is the process used to make something equal – or providing equity.</a:t>
            </a:r>
          </a:p>
          <a:p>
            <a:pPr marL="0" indent="0">
              <a:buFont typeface="Arial" panose="020B0604020202020204" pitchFamily="34" charset="0"/>
              <a:buNone/>
            </a:pPr>
            <a:endParaRPr lang="en-US" baseline="0" dirty="0"/>
          </a:p>
          <a:p>
            <a:pPr marL="0" indent="0">
              <a:buFont typeface="Arial" panose="020B0604020202020204" pitchFamily="34" charset="0"/>
              <a:buNone/>
            </a:pPr>
            <a:r>
              <a:rPr lang="en-US" baseline="0" dirty="0"/>
              <a:t>State educational finance systems become complex through the process of trying to provide “Equity”.     </a:t>
            </a:r>
          </a:p>
          <a:p>
            <a:pPr marL="0" indent="0">
              <a:buFont typeface="Arial" panose="020B0604020202020204" pitchFamily="34" charset="0"/>
              <a:buNone/>
            </a:pPr>
            <a:endParaRPr lang="en-US" baseline="0" dirty="0"/>
          </a:p>
          <a:p>
            <a:pPr marL="0" indent="0">
              <a:buFont typeface="Arial" panose="020B0604020202020204" pitchFamily="34" charset="0"/>
              <a:buNone/>
            </a:pPr>
            <a:endParaRPr lang="en-US" baseline="0"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A17C0EE-7D6B-4CC3-B112-34879DFCA7A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298603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does “Equity” in an</a:t>
            </a:r>
            <a:r>
              <a:rPr lang="en-US" baseline="0" dirty="0"/>
              <a:t> education finance system </a:t>
            </a:r>
            <a:r>
              <a:rPr lang="en-US" dirty="0"/>
              <a:t>mean?</a:t>
            </a:r>
            <a:r>
              <a:rPr lang="en-US" baseline="0" dirty="0"/>
              <a:t> </a:t>
            </a:r>
          </a:p>
          <a:p>
            <a:endParaRPr lang="en-US" baseline="0" dirty="0"/>
          </a:p>
          <a:p>
            <a:pPr marL="171450" indent="-171450">
              <a:buFont typeface="Arial" panose="020B0604020202020204" pitchFamily="34" charset="0"/>
              <a:buChar char="•"/>
            </a:pPr>
            <a:r>
              <a:rPr lang="en-US" baseline="0" dirty="0"/>
              <a:t>“Equity” often used to mean “Equal Funding per Student” </a:t>
            </a:r>
          </a:p>
          <a:p>
            <a:pPr marL="171450" indent="-171450">
              <a:buFont typeface="Arial" panose="020B0604020202020204" pitchFamily="34" charset="0"/>
              <a:buChar char="•"/>
            </a:pPr>
            <a:r>
              <a:rPr lang="en-US" baseline="0" dirty="0"/>
              <a:t>This is not Equity, but “Equality”</a:t>
            </a:r>
          </a:p>
          <a:p>
            <a:pPr marL="171450" indent="-171450">
              <a:buFont typeface="Arial" panose="020B0604020202020204" pitchFamily="34" charset="0"/>
              <a:buChar char="•"/>
            </a:pPr>
            <a:r>
              <a:rPr lang="en-US" baseline="0" dirty="0"/>
              <a:t>“Equity” is much more complex and needs to factor individual student needs and varying cost structures. </a:t>
            </a:r>
          </a:p>
          <a:p>
            <a:pPr marL="0" indent="0">
              <a:buFont typeface="Arial" panose="020B0604020202020204" pitchFamily="34" charset="0"/>
              <a:buNone/>
            </a:pPr>
            <a:endParaRPr lang="en-US" baseline="0" dirty="0"/>
          </a:p>
          <a:p>
            <a:pPr marL="0" indent="0">
              <a:buFont typeface="Arial" panose="020B0604020202020204" pitchFamily="34" charset="0"/>
              <a:buNone/>
            </a:pPr>
            <a:r>
              <a:rPr lang="en-US" baseline="0" dirty="0"/>
              <a:t>Equalization is the process used to make something equal – or providing equity.</a:t>
            </a:r>
          </a:p>
          <a:p>
            <a:pPr marL="0" indent="0">
              <a:buFont typeface="Arial" panose="020B0604020202020204" pitchFamily="34" charset="0"/>
              <a:buNone/>
            </a:pPr>
            <a:endParaRPr lang="en-US" baseline="0" dirty="0"/>
          </a:p>
          <a:p>
            <a:pPr marL="0" indent="0">
              <a:buFont typeface="Arial" panose="020B0604020202020204" pitchFamily="34" charset="0"/>
              <a:buNone/>
            </a:pPr>
            <a:r>
              <a:rPr lang="en-US" baseline="0" dirty="0"/>
              <a:t>State educational finance systems become complex through the process of trying to provide “Equity”.     </a:t>
            </a:r>
          </a:p>
          <a:p>
            <a:pPr marL="0" indent="0">
              <a:buFont typeface="Arial" panose="020B0604020202020204" pitchFamily="34" charset="0"/>
              <a:buNone/>
            </a:pPr>
            <a:endParaRPr lang="en-US" baseline="0" dirty="0"/>
          </a:p>
          <a:p>
            <a:pPr marL="0" indent="0">
              <a:buFont typeface="Arial" panose="020B0604020202020204" pitchFamily="34" charset="0"/>
              <a:buNone/>
            </a:pPr>
            <a:endParaRPr lang="en-US" baseline="0"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A17C0EE-7D6B-4CC3-B112-34879DFCA7A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428779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A645BBA-D5A8-415A-BCC1-30E31B2DD03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406939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does “Equity” in an</a:t>
            </a:r>
            <a:r>
              <a:rPr lang="en-US" baseline="0" dirty="0"/>
              <a:t> education finance system </a:t>
            </a:r>
            <a:r>
              <a:rPr lang="en-US" dirty="0"/>
              <a:t>mean?</a:t>
            </a:r>
            <a:r>
              <a:rPr lang="en-US" baseline="0" dirty="0"/>
              <a:t> </a:t>
            </a:r>
          </a:p>
          <a:p>
            <a:endParaRPr lang="en-US" baseline="0" dirty="0"/>
          </a:p>
          <a:p>
            <a:pPr marL="171450" indent="-171450">
              <a:buFont typeface="Arial" panose="020B0604020202020204" pitchFamily="34" charset="0"/>
              <a:buChar char="•"/>
            </a:pPr>
            <a:r>
              <a:rPr lang="en-US" baseline="0" dirty="0"/>
              <a:t>“Equity” often used to mean “Equal Funding per Student” </a:t>
            </a:r>
          </a:p>
          <a:p>
            <a:pPr marL="171450" indent="-171450">
              <a:buFont typeface="Arial" panose="020B0604020202020204" pitchFamily="34" charset="0"/>
              <a:buChar char="•"/>
            </a:pPr>
            <a:r>
              <a:rPr lang="en-US" baseline="0" dirty="0"/>
              <a:t>This is not Equity, but “Equality”</a:t>
            </a:r>
          </a:p>
          <a:p>
            <a:pPr marL="171450" indent="-171450">
              <a:buFont typeface="Arial" panose="020B0604020202020204" pitchFamily="34" charset="0"/>
              <a:buChar char="•"/>
            </a:pPr>
            <a:r>
              <a:rPr lang="en-US" baseline="0" dirty="0"/>
              <a:t>“Equity” is much more complex and needs to factor individual student needs and varying cost structures. </a:t>
            </a:r>
          </a:p>
          <a:p>
            <a:pPr marL="0" indent="0">
              <a:buFont typeface="Arial" panose="020B0604020202020204" pitchFamily="34" charset="0"/>
              <a:buNone/>
            </a:pPr>
            <a:endParaRPr lang="en-US" baseline="0" dirty="0"/>
          </a:p>
          <a:p>
            <a:pPr marL="0" indent="0">
              <a:buFont typeface="Arial" panose="020B0604020202020204" pitchFamily="34" charset="0"/>
              <a:buNone/>
            </a:pPr>
            <a:r>
              <a:rPr lang="en-US" baseline="0" dirty="0"/>
              <a:t>Equalization is the process used to make something equal – or providing equity.</a:t>
            </a:r>
          </a:p>
          <a:p>
            <a:pPr marL="0" indent="0">
              <a:buFont typeface="Arial" panose="020B0604020202020204" pitchFamily="34" charset="0"/>
              <a:buNone/>
            </a:pPr>
            <a:endParaRPr lang="en-US" baseline="0" dirty="0"/>
          </a:p>
          <a:p>
            <a:pPr marL="0" indent="0">
              <a:buFont typeface="Arial" panose="020B0604020202020204" pitchFamily="34" charset="0"/>
              <a:buNone/>
            </a:pPr>
            <a:r>
              <a:rPr lang="en-US" baseline="0" dirty="0"/>
              <a:t>State educational finance systems become complex through the process of trying to provide “Equity”.     </a:t>
            </a:r>
          </a:p>
          <a:p>
            <a:pPr marL="0" indent="0">
              <a:buFont typeface="Arial" panose="020B0604020202020204" pitchFamily="34" charset="0"/>
              <a:buNone/>
            </a:pPr>
            <a:endParaRPr lang="en-US" baseline="0" dirty="0"/>
          </a:p>
          <a:p>
            <a:pPr marL="0" indent="0">
              <a:buFont typeface="Arial" panose="020B0604020202020204" pitchFamily="34" charset="0"/>
              <a:buNone/>
            </a:pPr>
            <a:endParaRPr lang="en-US" baseline="0"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A17C0EE-7D6B-4CC3-B112-34879DFCA7A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35750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does “Equity” in an</a:t>
            </a:r>
            <a:r>
              <a:rPr lang="en-US" baseline="0" dirty="0"/>
              <a:t> education finance system </a:t>
            </a:r>
            <a:r>
              <a:rPr lang="en-US" dirty="0"/>
              <a:t>mean?</a:t>
            </a:r>
            <a:r>
              <a:rPr lang="en-US" baseline="0" dirty="0"/>
              <a:t> </a:t>
            </a:r>
          </a:p>
          <a:p>
            <a:endParaRPr lang="en-US" baseline="0" dirty="0"/>
          </a:p>
          <a:p>
            <a:pPr marL="171450" indent="-171450">
              <a:buFont typeface="Arial" panose="020B0604020202020204" pitchFamily="34" charset="0"/>
              <a:buChar char="•"/>
            </a:pPr>
            <a:r>
              <a:rPr lang="en-US" baseline="0" dirty="0"/>
              <a:t>“Equity” often used to mean “Equal Funding per Student” </a:t>
            </a:r>
          </a:p>
          <a:p>
            <a:pPr marL="171450" indent="-171450">
              <a:buFont typeface="Arial" panose="020B0604020202020204" pitchFamily="34" charset="0"/>
              <a:buChar char="•"/>
            </a:pPr>
            <a:r>
              <a:rPr lang="en-US" baseline="0" dirty="0"/>
              <a:t>This is not Equity, but “Equality”</a:t>
            </a:r>
          </a:p>
          <a:p>
            <a:pPr marL="171450" indent="-171450">
              <a:buFont typeface="Arial" panose="020B0604020202020204" pitchFamily="34" charset="0"/>
              <a:buChar char="•"/>
            </a:pPr>
            <a:r>
              <a:rPr lang="en-US" baseline="0" dirty="0"/>
              <a:t>“Equity” is much more complex and needs to factor individual student needs and varying cost structures. </a:t>
            </a:r>
          </a:p>
          <a:p>
            <a:pPr marL="0" indent="0">
              <a:buFont typeface="Arial" panose="020B0604020202020204" pitchFamily="34" charset="0"/>
              <a:buNone/>
            </a:pPr>
            <a:endParaRPr lang="en-US" baseline="0" dirty="0"/>
          </a:p>
          <a:p>
            <a:pPr marL="0" indent="0">
              <a:buFont typeface="Arial" panose="020B0604020202020204" pitchFamily="34" charset="0"/>
              <a:buNone/>
            </a:pPr>
            <a:r>
              <a:rPr lang="en-US" baseline="0" dirty="0"/>
              <a:t>Equalization is the process used to make something equal – or providing equity.</a:t>
            </a:r>
          </a:p>
          <a:p>
            <a:pPr marL="0" indent="0">
              <a:buFont typeface="Arial" panose="020B0604020202020204" pitchFamily="34" charset="0"/>
              <a:buNone/>
            </a:pPr>
            <a:endParaRPr lang="en-US" baseline="0" dirty="0"/>
          </a:p>
          <a:p>
            <a:pPr marL="0" indent="0">
              <a:buFont typeface="Arial" panose="020B0604020202020204" pitchFamily="34" charset="0"/>
              <a:buNone/>
            </a:pPr>
            <a:r>
              <a:rPr lang="en-US" baseline="0" dirty="0"/>
              <a:t>State educational finance systems become complex through the process of trying to provide “Equity”.     </a:t>
            </a:r>
          </a:p>
          <a:p>
            <a:pPr marL="0" indent="0">
              <a:buFont typeface="Arial" panose="020B0604020202020204" pitchFamily="34" charset="0"/>
              <a:buNone/>
            </a:pPr>
            <a:endParaRPr lang="en-US" baseline="0" dirty="0"/>
          </a:p>
          <a:p>
            <a:pPr marL="0" indent="0">
              <a:buFont typeface="Arial" panose="020B0604020202020204" pitchFamily="34" charset="0"/>
              <a:buNone/>
            </a:pPr>
            <a:endParaRPr lang="en-US" baseline="0"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A17C0EE-7D6B-4CC3-B112-34879DFCA7A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126494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A645BBA-D5A8-415A-BCC1-30E31B2DD03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975390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does “Equity” in an</a:t>
            </a:r>
            <a:r>
              <a:rPr lang="en-US" baseline="0" dirty="0"/>
              <a:t> education finance system </a:t>
            </a:r>
            <a:r>
              <a:rPr lang="en-US" dirty="0"/>
              <a:t>mean?</a:t>
            </a:r>
            <a:r>
              <a:rPr lang="en-US" baseline="0" dirty="0"/>
              <a:t> </a:t>
            </a:r>
          </a:p>
          <a:p>
            <a:endParaRPr lang="en-US" baseline="0" dirty="0"/>
          </a:p>
          <a:p>
            <a:pPr marL="171450" indent="-171450">
              <a:buFont typeface="Arial" panose="020B0604020202020204" pitchFamily="34" charset="0"/>
              <a:buChar char="•"/>
            </a:pPr>
            <a:r>
              <a:rPr lang="en-US" baseline="0" dirty="0"/>
              <a:t>“Equity” often used to mean “Equal Funding per Student” </a:t>
            </a:r>
          </a:p>
          <a:p>
            <a:pPr marL="171450" indent="-171450">
              <a:buFont typeface="Arial" panose="020B0604020202020204" pitchFamily="34" charset="0"/>
              <a:buChar char="•"/>
            </a:pPr>
            <a:r>
              <a:rPr lang="en-US" baseline="0" dirty="0"/>
              <a:t>This is not Equity, but “Equality”</a:t>
            </a:r>
          </a:p>
          <a:p>
            <a:pPr marL="171450" indent="-171450">
              <a:buFont typeface="Arial" panose="020B0604020202020204" pitchFamily="34" charset="0"/>
              <a:buChar char="•"/>
            </a:pPr>
            <a:r>
              <a:rPr lang="en-US" baseline="0" dirty="0"/>
              <a:t>“Equity” is much more complex and needs to factor individual student needs and varying cost structures. </a:t>
            </a:r>
          </a:p>
          <a:p>
            <a:pPr marL="0" indent="0">
              <a:buFont typeface="Arial" panose="020B0604020202020204" pitchFamily="34" charset="0"/>
              <a:buNone/>
            </a:pPr>
            <a:endParaRPr lang="en-US" baseline="0" dirty="0"/>
          </a:p>
          <a:p>
            <a:pPr marL="0" indent="0">
              <a:buFont typeface="Arial" panose="020B0604020202020204" pitchFamily="34" charset="0"/>
              <a:buNone/>
            </a:pPr>
            <a:r>
              <a:rPr lang="en-US" baseline="0" dirty="0"/>
              <a:t>Equalization is the process used to make something equal – or providing equity.</a:t>
            </a:r>
          </a:p>
          <a:p>
            <a:pPr marL="0" indent="0">
              <a:buFont typeface="Arial" panose="020B0604020202020204" pitchFamily="34" charset="0"/>
              <a:buNone/>
            </a:pPr>
            <a:endParaRPr lang="en-US" baseline="0" dirty="0"/>
          </a:p>
          <a:p>
            <a:pPr marL="0" indent="0">
              <a:buFont typeface="Arial" panose="020B0604020202020204" pitchFamily="34" charset="0"/>
              <a:buNone/>
            </a:pPr>
            <a:r>
              <a:rPr lang="en-US" baseline="0" dirty="0"/>
              <a:t>State educational finance systems become complex through the process of trying to provide “Equity”.     </a:t>
            </a:r>
          </a:p>
          <a:p>
            <a:pPr marL="0" indent="0">
              <a:buFont typeface="Arial" panose="020B0604020202020204" pitchFamily="34" charset="0"/>
              <a:buNone/>
            </a:pPr>
            <a:endParaRPr lang="en-US" baseline="0" dirty="0"/>
          </a:p>
          <a:p>
            <a:pPr marL="0" indent="0">
              <a:buFont typeface="Arial" panose="020B0604020202020204" pitchFamily="34" charset="0"/>
              <a:buNone/>
            </a:pPr>
            <a:endParaRPr lang="en-US" baseline="0"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A17C0EE-7D6B-4CC3-B112-34879DFCA7A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091580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19D8277-ADBB-4391-8BD7-A4F28F7878D4}" type="slidenum">
              <a:rPr lang="en-US" smtClean="0"/>
              <a:t>41</a:t>
            </a:fld>
            <a:endParaRPr lang="en-US"/>
          </a:p>
        </p:txBody>
      </p:sp>
    </p:spTree>
    <p:extLst>
      <p:ext uri="{BB962C8B-B14F-4D97-AF65-F5344CB8AC3E}">
        <p14:creationId xmlns:p14="http://schemas.microsoft.com/office/powerpoint/2010/main" val="26155683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http://www.ncsl.org/documents/fiscal/earmarking-state-taxes.pdf</a:t>
            </a:r>
            <a:endParaRPr lang="en-US" dirty="0"/>
          </a:p>
        </p:txBody>
      </p:sp>
      <p:sp>
        <p:nvSpPr>
          <p:cNvPr id="4" name="Slide Number Placeholder 3"/>
          <p:cNvSpPr>
            <a:spLocks noGrp="1"/>
          </p:cNvSpPr>
          <p:nvPr>
            <p:ph type="sldNum" sz="quarter" idx="5"/>
          </p:nvPr>
        </p:nvSpPr>
        <p:spPr/>
        <p:txBody>
          <a:bodyPr/>
          <a:lstStyle/>
          <a:p>
            <a:fld id="{219D8277-ADBB-4391-8BD7-A4F28F7878D4}" type="slidenum">
              <a:rPr lang="en-US" smtClean="0"/>
              <a:t>44</a:t>
            </a:fld>
            <a:endParaRPr lang="en-US"/>
          </a:p>
        </p:txBody>
      </p:sp>
    </p:spTree>
    <p:extLst>
      <p:ext uri="{BB962C8B-B14F-4D97-AF65-F5344CB8AC3E}">
        <p14:creationId xmlns:p14="http://schemas.microsoft.com/office/powerpoint/2010/main" val="4233582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Statute outlines three objectives to Utah’s education funding system:</a:t>
            </a:r>
          </a:p>
          <a:p>
            <a:endParaRPr lang="en-US" baseline="0" dirty="0"/>
          </a:p>
          <a:p>
            <a:endParaRPr lang="en-US" baseline="0"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A645BBA-D5A8-415A-BCC1-30E31B2DD03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111758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19D8277-ADBB-4391-8BD7-A4F28F7878D4}" type="slidenum">
              <a:rPr lang="en-US" smtClean="0"/>
              <a:t>45</a:t>
            </a:fld>
            <a:endParaRPr lang="en-US"/>
          </a:p>
        </p:txBody>
      </p:sp>
    </p:spTree>
    <p:extLst>
      <p:ext uri="{BB962C8B-B14F-4D97-AF65-F5344CB8AC3E}">
        <p14:creationId xmlns:p14="http://schemas.microsoft.com/office/powerpoint/2010/main" val="122193738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19D8277-ADBB-4391-8BD7-A4F28F7878D4}" type="slidenum">
              <a:rPr lang="en-US" smtClean="0"/>
              <a:t>46</a:t>
            </a:fld>
            <a:endParaRPr lang="en-US"/>
          </a:p>
        </p:txBody>
      </p:sp>
    </p:spTree>
    <p:extLst>
      <p:ext uri="{BB962C8B-B14F-4D97-AF65-F5344CB8AC3E}">
        <p14:creationId xmlns:p14="http://schemas.microsoft.com/office/powerpoint/2010/main" val="21607902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19D8277-ADBB-4391-8BD7-A4F28F7878D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221044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19D8277-ADBB-4391-8BD7-A4F28F7878D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4101942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19D8277-ADBB-4391-8BD7-A4F28F7878D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8260755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19D8277-ADBB-4391-8BD7-A4F28F7878D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3823068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19D8277-ADBB-4391-8BD7-A4F28F7878D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1001700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19D8277-ADBB-4391-8BD7-A4F28F7878D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1292443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19D8277-ADBB-4391-8BD7-A4F28F7878D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2193738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19D8277-ADBB-4391-8BD7-A4F28F7878D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629682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A645BBA-D5A8-415A-BCC1-30E31B2DD03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633392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 U.S. Bureau of Labor Statistics, CPI relative importance tables, www.bls.gov/cpi.</a:t>
            </a:r>
          </a:p>
          <a:p>
            <a:endParaRPr lang="en-US" dirty="0"/>
          </a:p>
          <a:p>
            <a:r>
              <a:rPr lang="en-US" dirty="0"/>
              <a:t>Demographics</a:t>
            </a:r>
          </a:p>
          <a:p>
            <a:r>
              <a:rPr lang="en-US" dirty="0"/>
              <a:t>Preferences</a:t>
            </a:r>
          </a:p>
          <a:p>
            <a:r>
              <a:rPr lang="en-US" dirty="0"/>
              <a:t>Industries</a:t>
            </a:r>
          </a:p>
          <a:p>
            <a:r>
              <a:rPr lang="en-US" dirty="0"/>
              <a:t>Prices</a:t>
            </a:r>
          </a:p>
          <a:p>
            <a:br>
              <a:rPr lang="en-US" dirty="0"/>
            </a:b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19D8277-ADBB-4391-8BD7-A4F28F7878D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3823551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19D8277-ADBB-4391-8BD7-A4F28F7878D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7586700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 U.S. Bureau of Labor Statistics, CPI relative importance tables, www.bls.gov/cpi.</a:t>
            </a:r>
          </a:p>
          <a:p>
            <a:endParaRPr lang="en-US" dirty="0"/>
          </a:p>
          <a:p>
            <a:r>
              <a:rPr lang="en-US" dirty="0"/>
              <a:t>Demographics</a:t>
            </a:r>
          </a:p>
          <a:p>
            <a:r>
              <a:rPr lang="en-US" dirty="0"/>
              <a:t>Preferences</a:t>
            </a:r>
          </a:p>
          <a:p>
            <a:r>
              <a:rPr lang="en-US" dirty="0"/>
              <a:t>Industries</a:t>
            </a:r>
          </a:p>
          <a:p>
            <a:r>
              <a:rPr lang="en-US" dirty="0"/>
              <a:t>Prices</a:t>
            </a:r>
          </a:p>
          <a:p>
            <a:br>
              <a:rPr lang="en-US" dirty="0"/>
            </a:b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19D8277-ADBB-4391-8BD7-A4F28F7878D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062792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A645BBA-D5A8-415A-BCC1-30E31B2DD03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574546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does “Equity” in an</a:t>
            </a:r>
            <a:r>
              <a:rPr lang="en-US" baseline="0" dirty="0"/>
              <a:t> education finance system </a:t>
            </a:r>
            <a:r>
              <a:rPr lang="en-US" dirty="0"/>
              <a:t>mean?</a:t>
            </a:r>
            <a:r>
              <a:rPr lang="en-US" baseline="0" dirty="0"/>
              <a:t> </a:t>
            </a:r>
          </a:p>
          <a:p>
            <a:endParaRPr lang="en-US" baseline="0" dirty="0"/>
          </a:p>
          <a:p>
            <a:pPr marL="171450" indent="-171450">
              <a:buFont typeface="Arial" panose="020B0604020202020204" pitchFamily="34" charset="0"/>
              <a:buChar char="•"/>
            </a:pPr>
            <a:r>
              <a:rPr lang="en-US" baseline="0" dirty="0"/>
              <a:t>“Equity” often used to mean “Equal Funding per Student” </a:t>
            </a:r>
          </a:p>
          <a:p>
            <a:pPr marL="171450" indent="-171450">
              <a:buFont typeface="Arial" panose="020B0604020202020204" pitchFamily="34" charset="0"/>
              <a:buChar char="•"/>
            </a:pPr>
            <a:r>
              <a:rPr lang="en-US" baseline="0" dirty="0"/>
              <a:t>This is not Equity, but “Equality”</a:t>
            </a:r>
          </a:p>
          <a:p>
            <a:pPr marL="171450" indent="-171450">
              <a:buFont typeface="Arial" panose="020B0604020202020204" pitchFamily="34" charset="0"/>
              <a:buChar char="•"/>
            </a:pPr>
            <a:r>
              <a:rPr lang="en-US" baseline="0" dirty="0"/>
              <a:t>“Equity” is much more complex and needs to factor individual student needs and varying cost structures. </a:t>
            </a:r>
          </a:p>
          <a:p>
            <a:pPr marL="0" indent="0">
              <a:buFont typeface="Arial" panose="020B0604020202020204" pitchFamily="34" charset="0"/>
              <a:buNone/>
            </a:pPr>
            <a:endParaRPr lang="en-US" baseline="0" dirty="0"/>
          </a:p>
          <a:p>
            <a:pPr marL="0" indent="0">
              <a:buFont typeface="Arial" panose="020B0604020202020204" pitchFamily="34" charset="0"/>
              <a:buNone/>
            </a:pPr>
            <a:r>
              <a:rPr lang="en-US" baseline="0" dirty="0"/>
              <a:t>Equalization is the process used to make something equal – or providing equity.</a:t>
            </a:r>
          </a:p>
          <a:p>
            <a:pPr marL="0" indent="0">
              <a:buFont typeface="Arial" panose="020B0604020202020204" pitchFamily="34" charset="0"/>
              <a:buNone/>
            </a:pPr>
            <a:endParaRPr lang="en-US" baseline="0" dirty="0"/>
          </a:p>
          <a:p>
            <a:pPr marL="0" indent="0">
              <a:buFont typeface="Arial" panose="020B0604020202020204" pitchFamily="34" charset="0"/>
              <a:buNone/>
            </a:pPr>
            <a:r>
              <a:rPr lang="en-US" baseline="0" dirty="0"/>
              <a:t>State educational finance systems become complex through the process of trying to provide “Equity”.     </a:t>
            </a:r>
          </a:p>
          <a:p>
            <a:pPr marL="0" indent="0">
              <a:buFont typeface="Arial" panose="020B0604020202020204" pitchFamily="34" charset="0"/>
              <a:buNone/>
            </a:pPr>
            <a:endParaRPr lang="en-US" baseline="0" dirty="0"/>
          </a:p>
          <a:p>
            <a:pPr marL="0" indent="0">
              <a:buFont typeface="Arial" panose="020B0604020202020204" pitchFamily="34" charset="0"/>
              <a:buNone/>
            </a:pPr>
            <a:endParaRPr lang="en-US" baseline="0"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A17C0EE-7D6B-4CC3-B112-34879DFCA7A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871265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does “Equity” in an</a:t>
            </a:r>
            <a:r>
              <a:rPr lang="en-US" baseline="0" dirty="0"/>
              <a:t> education finance system </a:t>
            </a:r>
            <a:r>
              <a:rPr lang="en-US" dirty="0"/>
              <a:t>mean?</a:t>
            </a:r>
            <a:r>
              <a:rPr lang="en-US" baseline="0" dirty="0"/>
              <a:t> </a:t>
            </a:r>
          </a:p>
          <a:p>
            <a:endParaRPr lang="en-US" baseline="0" dirty="0"/>
          </a:p>
          <a:p>
            <a:pPr marL="171450" indent="-171450">
              <a:buFont typeface="Arial" panose="020B0604020202020204" pitchFamily="34" charset="0"/>
              <a:buChar char="•"/>
            </a:pPr>
            <a:r>
              <a:rPr lang="en-US" baseline="0" dirty="0"/>
              <a:t>“Equity” often used to mean “Equal Funding per Student” </a:t>
            </a:r>
          </a:p>
          <a:p>
            <a:pPr marL="171450" indent="-171450">
              <a:buFont typeface="Arial" panose="020B0604020202020204" pitchFamily="34" charset="0"/>
              <a:buChar char="•"/>
            </a:pPr>
            <a:r>
              <a:rPr lang="en-US" baseline="0" dirty="0"/>
              <a:t>This is not Equity, but “Equality”</a:t>
            </a:r>
          </a:p>
          <a:p>
            <a:pPr marL="171450" indent="-171450">
              <a:buFont typeface="Arial" panose="020B0604020202020204" pitchFamily="34" charset="0"/>
              <a:buChar char="•"/>
            </a:pPr>
            <a:r>
              <a:rPr lang="en-US" baseline="0" dirty="0"/>
              <a:t>“Equity” is much more complex and needs to factor individual student needs and varying cost structures. </a:t>
            </a:r>
          </a:p>
          <a:p>
            <a:pPr marL="0" indent="0">
              <a:buFont typeface="Arial" panose="020B0604020202020204" pitchFamily="34" charset="0"/>
              <a:buNone/>
            </a:pPr>
            <a:endParaRPr lang="en-US" baseline="0" dirty="0"/>
          </a:p>
          <a:p>
            <a:pPr marL="0" indent="0">
              <a:buFont typeface="Arial" panose="020B0604020202020204" pitchFamily="34" charset="0"/>
              <a:buNone/>
            </a:pPr>
            <a:r>
              <a:rPr lang="en-US" baseline="0" dirty="0"/>
              <a:t>Equalization is the process used to make something equal – or providing equity.</a:t>
            </a:r>
          </a:p>
          <a:p>
            <a:pPr marL="0" indent="0">
              <a:buFont typeface="Arial" panose="020B0604020202020204" pitchFamily="34" charset="0"/>
              <a:buNone/>
            </a:pPr>
            <a:endParaRPr lang="en-US" baseline="0" dirty="0"/>
          </a:p>
          <a:p>
            <a:pPr marL="0" indent="0">
              <a:buFont typeface="Arial" panose="020B0604020202020204" pitchFamily="34" charset="0"/>
              <a:buNone/>
            </a:pPr>
            <a:r>
              <a:rPr lang="en-US" baseline="0" dirty="0"/>
              <a:t>State educational finance systems become complex through the process of trying to provide “Equity”.     </a:t>
            </a:r>
          </a:p>
          <a:p>
            <a:pPr marL="0" indent="0">
              <a:buFont typeface="Arial" panose="020B0604020202020204" pitchFamily="34" charset="0"/>
              <a:buNone/>
            </a:pPr>
            <a:endParaRPr lang="en-US" baseline="0" dirty="0"/>
          </a:p>
          <a:p>
            <a:pPr marL="0" indent="0">
              <a:buFont typeface="Arial" panose="020B0604020202020204" pitchFamily="34" charset="0"/>
              <a:buNone/>
            </a:pPr>
            <a:endParaRPr lang="en-US" baseline="0"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A17C0EE-7D6B-4CC3-B112-34879DFCA7A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352961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endParaRPr lang="en-US" baseline="0"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A645BBA-D5A8-415A-BCC1-30E31B2DD03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878332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A645BBA-D5A8-415A-BCC1-30E31B2DD03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30992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A645BBA-D5A8-415A-BCC1-30E31B2DD03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09545500"/>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3.svg"/><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2F1A0A-8BEC-4FA7-8883-A40F1612936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6CF691E-034B-4076-9710-B74CA567C5D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D112B44-1FD4-401D-B6DA-74E5CCA1711F}"/>
              </a:ext>
            </a:extLst>
          </p:cNvPr>
          <p:cNvSpPr>
            <a:spLocks noGrp="1"/>
          </p:cNvSpPr>
          <p:nvPr>
            <p:ph type="dt" sz="half" idx="10"/>
          </p:nvPr>
        </p:nvSpPr>
        <p:spPr/>
        <p:txBody>
          <a:bodyPr/>
          <a:lstStyle/>
          <a:p>
            <a:fld id="{88955225-9E03-4A56-AF1E-96B610201A96}" type="datetimeFigureOut">
              <a:rPr lang="en-US" smtClean="0"/>
              <a:t>9/5/2019</a:t>
            </a:fld>
            <a:endParaRPr lang="en-US" dirty="0"/>
          </a:p>
        </p:txBody>
      </p:sp>
      <p:sp>
        <p:nvSpPr>
          <p:cNvPr id="5" name="Footer Placeholder 4">
            <a:extLst>
              <a:ext uri="{FF2B5EF4-FFF2-40B4-BE49-F238E27FC236}">
                <a16:creationId xmlns:a16="http://schemas.microsoft.com/office/drawing/2014/main" id="{A6F1C314-E408-41D5-897C-00C2A67A914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D52721D-8A01-4030-A7FB-6DABCB2650FF}"/>
              </a:ext>
            </a:extLst>
          </p:cNvPr>
          <p:cNvSpPr>
            <a:spLocks noGrp="1"/>
          </p:cNvSpPr>
          <p:nvPr>
            <p:ph type="sldNum" sz="quarter" idx="12"/>
          </p:nvPr>
        </p:nvSpPr>
        <p:spPr/>
        <p:txBody>
          <a:bodyPr/>
          <a:lstStyle/>
          <a:p>
            <a:fld id="{6257DDAA-781E-44EE-B429-09658DA10581}" type="slidenum">
              <a:rPr lang="en-US" smtClean="0"/>
              <a:t>‹#›</a:t>
            </a:fld>
            <a:endParaRPr lang="en-US" dirty="0"/>
          </a:p>
        </p:txBody>
      </p:sp>
      <p:pic>
        <p:nvPicPr>
          <p:cNvPr id="7" name="Picture 6">
            <a:extLst>
              <a:ext uri="{FF2B5EF4-FFF2-40B4-BE49-F238E27FC236}">
                <a16:creationId xmlns:a16="http://schemas.microsoft.com/office/drawing/2014/main" id="{6233D82E-882A-4E3F-8382-482828BC26B6}"/>
              </a:ext>
            </a:extLst>
          </p:cNvPr>
          <p:cNvPicPr>
            <a:picLocks noChangeAspect="1"/>
          </p:cNvPicPr>
          <p:nvPr userDrawn="1"/>
        </p:nvPicPr>
        <p:blipFill rotWithShape="1">
          <a:blip r:embed="rId2">
            <a:duotone>
              <a:schemeClr val="accent4">
                <a:shade val="45000"/>
                <a:satMod val="135000"/>
              </a:schemeClr>
              <a:prstClr val="white"/>
            </a:duotone>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l="118" t="14201" r="46" b="10412"/>
          <a:stretch/>
        </p:blipFill>
        <p:spPr>
          <a:xfrm>
            <a:off x="-28575" y="-9525"/>
            <a:ext cx="12277725" cy="6953249"/>
          </a:xfrm>
          <a:prstGeom prst="rect">
            <a:avLst/>
          </a:prstGeom>
          <a:solidFill>
            <a:schemeClr val="bg1"/>
          </a:solidFill>
        </p:spPr>
      </p:pic>
      <p:pic>
        <p:nvPicPr>
          <p:cNvPr id="8" name="Graphic 25">
            <a:extLst>
              <a:ext uri="{FF2B5EF4-FFF2-40B4-BE49-F238E27FC236}">
                <a16:creationId xmlns:a16="http://schemas.microsoft.com/office/drawing/2014/main" id="{CF6721D4-1AFB-4660-91CF-8682BD00359A}"/>
              </a:ext>
            </a:extLst>
          </p:cNvPr>
          <p:cNvPicPr/>
          <p:nvPr userDrawn="1"/>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671302" y="5221414"/>
            <a:ext cx="1132205" cy="1307402"/>
          </a:xfrm>
          <a:prstGeom prst="rect">
            <a:avLst/>
          </a:prstGeom>
        </p:spPr>
      </p:pic>
    </p:spTree>
    <p:extLst>
      <p:ext uri="{BB962C8B-B14F-4D97-AF65-F5344CB8AC3E}">
        <p14:creationId xmlns:p14="http://schemas.microsoft.com/office/powerpoint/2010/main" val="17592013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39A3F0-EAD8-4023-A746-914CF6E2B99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3CC9DB7-12A5-4394-A2E7-97357BC902B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0628685-5C0E-4230-83A3-71A2FC4CB280}"/>
              </a:ext>
            </a:extLst>
          </p:cNvPr>
          <p:cNvSpPr>
            <a:spLocks noGrp="1"/>
          </p:cNvSpPr>
          <p:nvPr>
            <p:ph type="dt" sz="half" idx="10"/>
          </p:nvPr>
        </p:nvSpPr>
        <p:spPr/>
        <p:txBody>
          <a:bodyPr/>
          <a:lstStyle/>
          <a:p>
            <a:fld id="{88955225-9E03-4A56-AF1E-96B610201A96}" type="datetimeFigureOut">
              <a:rPr lang="en-US" smtClean="0"/>
              <a:t>9/5/2019</a:t>
            </a:fld>
            <a:endParaRPr lang="en-US" dirty="0"/>
          </a:p>
        </p:txBody>
      </p:sp>
      <p:sp>
        <p:nvSpPr>
          <p:cNvPr id="5" name="Footer Placeholder 4">
            <a:extLst>
              <a:ext uri="{FF2B5EF4-FFF2-40B4-BE49-F238E27FC236}">
                <a16:creationId xmlns:a16="http://schemas.microsoft.com/office/drawing/2014/main" id="{8161D4C3-6DAE-42C3-98A3-F9C29AF5347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A9F2D57-EE1B-4EEE-9557-D3424D80BE64}"/>
              </a:ext>
            </a:extLst>
          </p:cNvPr>
          <p:cNvSpPr>
            <a:spLocks noGrp="1"/>
          </p:cNvSpPr>
          <p:nvPr>
            <p:ph type="sldNum" sz="quarter" idx="12"/>
          </p:nvPr>
        </p:nvSpPr>
        <p:spPr/>
        <p:txBody>
          <a:bodyPr/>
          <a:lstStyle/>
          <a:p>
            <a:fld id="{6257DDAA-781E-44EE-B429-09658DA10581}" type="slidenum">
              <a:rPr lang="en-US" smtClean="0"/>
              <a:t>‹#›</a:t>
            </a:fld>
            <a:endParaRPr lang="en-US" dirty="0"/>
          </a:p>
        </p:txBody>
      </p:sp>
    </p:spTree>
    <p:extLst>
      <p:ext uri="{BB962C8B-B14F-4D97-AF65-F5344CB8AC3E}">
        <p14:creationId xmlns:p14="http://schemas.microsoft.com/office/powerpoint/2010/main" val="14918526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A3B99DE-9B65-4F2A-AA7D-0E355CE8C9F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8D91519-562D-488A-8C9B-AD3950437B6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3D0DBB5-9C78-46F7-BAF4-CA70610647B2}"/>
              </a:ext>
            </a:extLst>
          </p:cNvPr>
          <p:cNvSpPr>
            <a:spLocks noGrp="1"/>
          </p:cNvSpPr>
          <p:nvPr>
            <p:ph type="dt" sz="half" idx="10"/>
          </p:nvPr>
        </p:nvSpPr>
        <p:spPr/>
        <p:txBody>
          <a:bodyPr/>
          <a:lstStyle/>
          <a:p>
            <a:fld id="{88955225-9E03-4A56-AF1E-96B610201A96}" type="datetimeFigureOut">
              <a:rPr lang="en-US" smtClean="0"/>
              <a:t>9/5/2019</a:t>
            </a:fld>
            <a:endParaRPr lang="en-US" dirty="0"/>
          </a:p>
        </p:txBody>
      </p:sp>
      <p:sp>
        <p:nvSpPr>
          <p:cNvPr id="5" name="Footer Placeholder 4">
            <a:extLst>
              <a:ext uri="{FF2B5EF4-FFF2-40B4-BE49-F238E27FC236}">
                <a16:creationId xmlns:a16="http://schemas.microsoft.com/office/drawing/2014/main" id="{889B0F63-231D-4AF9-8C78-89F4E364158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48A6F12-461B-454B-82C8-DD2956674C33}"/>
              </a:ext>
            </a:extLst>
          </p:cNvPr>
          <p:cNvSpPr>
            <a:spLocks noGrp="1"/>
          </p:cNvSpPr>
          <p:nvPr>
            <p:ph type="sldNum" sz="quarter" idx="12"/>
          </p:nvPr>
        </p:nvSpPr>
        <p:spPr/>
        <p:txBody>
          <a:bodyPr/>
          <a:lstStyle/>
          <a:p>
            <a:fld id="{6257DDAA-781E-44EE-B429-09658DA10581}" type="slidenum">
              <a:rPr lang="en-US" smtClean="0"/>
              <a:t>‹#›</a:t>
            </a:fld>
            <a:endParaRPr lang="en-US" dirty="0"/>
          </a:p>
        </p:txBody>
      </p:sp>
    </p:spTree>
    <p:extLst>
      <p:ext uri="{BB962C8B-B14F-4D97-AF65-F5344CB8AC3E}">
        <p14:creationId xmlns:p14="http://schemas.microsoft.com/office/powerpoint/2010/main" val="27641484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Content with Picture">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6099177" y="0"/>
            <a:ext cx="6092825" cy="6858000"/>
          </a:xfrm>
        </p:spPr>
        <p:txBody>
          <a:bodyPr/>
          <a:lstStyle/>
          <a:p>
            <a:endParaRPr lang="en-US" dirty="0"/>
          </a:p>
        </p:txBody>
      </p:sp>
      <p:sp>
        <p:nvSpPr>
          <p:cNvPr id="8" name="Title 7"/>
          <p:cNvSpPr>
            <a:spLocks noGrp="1"/>
          </p:cNvSpPr>
          <p:nvPr>
            <p:ph type="title"/>
          </p:nvPr>
        </p:nvSpPr>
        <p:spPr>
          <a:xfrm>
            <a:off x="1024128" y="471509"/>
            <a:ext cx="4389120" cy="1737360"/>
          </a:xfrm>
        </p:spPr>
        <p:txBody>
          <a:bodyPr>
            <a:noAutofit/>
          </a:bodyPr>
          <a:lstStyle>
            <a:lvl1pPr>
              <a:lnSpc>
                <a:spcPct val="80000"/>
              </a:lnSpc>
              <a:defRPr sz="5000"/>
            </a:lvl1pPr>
          </a:lstStyle>
          <a:p>
            <a:r>
              <a:rPr lang="en-US" dirty="0"/>
              <a:t>Click to edit Master title style</a:t>
            </a:r>
          </a:p>
        </p:txBody>
      </p:sp>
      <p:sp>
        <p:nvSpPr>
          <p:cNvPr id="4" name="Text Placeholder 3"/>
          <p:cNvSpPr>
            <a:spLocks noGrp="1"/>
          </p:cNvSpPr>
          <p:nvPr>
            <p:ph type="body" sz="half" idx="2"/>
          </p:nvPr>
        </p:nvSpPr>
        <p:spPr>
          <a:xfrm>
            <a:off x="1024128" y="2257507"/>
            <a:ext cx="4389120" cy="4288437"/>
          </a:xfrm>
        </p:spPr>
        <p:txBody>
          <a:bodyPr lIns="91440" rIns="91440">
            <a:normAutofit/>
          </a:bodyPr>
          <a:lstStyle>
            <a:lvl1pPr marL="0" indent="0">
              <a:lnSpc>
                <a:spcPct val="108000"/>
              </a:lnSpc>
              <a:spcBef>
                <a:spcPts val="600"/>
              </a:spcBef>
              <a:buNone/>
              <a:defRPr sz="3200" b="1"/>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a:t>Click to edit Master text styles</a:t>
            </a:r>
          </a:p>
        </p:txBody>
      </p:sp>
    </p:spTree>
    <p:extLst>
      <p:ext uri="{BB962C8B-B14F-4D97-AF65-F5344CB8AC3E}">
        <p14:creationId xmlns:p14="http://schemas.microsoft.com/office/powerpoint/2010/main" val="16463231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3 Key poin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24128" y="585216"/>
            <a:ext cx="9720072" cy="1499616"/>
          </a:xfrm>
        </p:spPr>
        <p:txBody>
          <a:bodyPr/>
          <a:lstStyle>
            <a:lvl1pPr>
              <a:defRPr/>
            </a:lvl1pPr>
          </a:lstStyle>
          <a:p>
            <a:r>
              <a:rPr lang="en-US" dirty="0"/>
              <a:t>Possible Solutions</a:t>
            </a:r>
          </a:p>
        </p:txBody>
      </p:sp>
      <p:sp>
        <p:nvSpPr>
          <p:cNvPr id="5" name="Oval 4"/>
          <p:cNvSpPr/>
          <p:nvPr userDrawn="1"/>
        </p:nvSpPr>
        <p:spPr>
          <a:xfrm>
            <a:off x="5749839" y="1979793"/>
            <a:ext cx="2926080" cy="2926080"/>
          </a:xfrm>
          <a:prstGeom prst="ellipse">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p:cNvSpPr/>
          <p:nvPr userDrawn="1"/>
        </p:nvSpPr>
        <p:spPr>
          <a:xfrm>
            <a:off x="3710039" y="1979793"/>
            <a:ext cx="2926080" cy="2926080"/>
          </a:xfrm>
          <a:prstGeom prst="ellipse">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Content Placeholder 2"/>
          <p:cNvSpPr>
            <a:spLocks noGrp="1"/>
          </p:cNvSpPr>
          <p:nvPr>
            <p:ph sz="half" idx="1"/>
          </p:nvPr>
        </p:nvSpPr>
        <p:spPr>
          <a:xfrm>
            <a:off x="4131351" y="2436993"/>
            <a:ext cx="1828800" cy="1828800"/>
          </a:xfrm>
        </p:spPr>
        <p:txBody>
          <a:bodyPr anchor="ctr"/>
          <a:lstStyle>
            <a:lvl1pPr marL="0" indent="0" algn="ctr">
              <a:buNone/>
              <a:defRPr sz="2800" b="1">
                <a:solidFill>
                  <a:schemeClr val="bg1"/>
                </a:solidFill>
              </a:defRPr>
            </a:lvl1pPr>
            <a:lvl2pPr marL="265176" indent="-137160" algn="ctr">
              <a:buClr>
                <a:schemeClr val="bg1"/>
              </a:buClr>
              <a:buFont typeface="Arial" panose="020B0604020202020204" pitchFamily="34" charset="0"/>
              <a:buChar char="•"/>
              <a:defRPr sz="2400">
                <a:solidFill>
                  <a:schemeClr val="bg1"/>
                </a:solidFill>
              </a:defRPr>
            </a:lvl2pPr>
            <a:lvl3pPr marL="448056" indent="-137160" algn="ctr">
              <a:buClr>
                <a:schemeClr val="bg1"/>
              </a:buClr>
              <a:buFont typeface="Arial" panose="020B0604020202020204" pitchFamily="34" charset="0"/>
              <a:buChar char="•"/>
              <a:defRPr sz="2400">
                <a:solidFill>
                  <a:schemeClr val="bg1"/>
                </a:solidFill>
              </a:defRPr>
            </a:lvl3pPr>
            <a:lvl4pPr marL="594360" indent="-137160" algn="ctr">
              <a:buClr>
                <a:schemeClr val="bg1"/>
              </a:buClr>
              <a:buFont typeface="Arial" panose="020B0604020202020204" pitchFamily="34" charset="0"/>
              <a:buChar char="•"/>
              <a:defRPr sz="1800">
                <a:solidFill>
                  <a:schemeClr val="bg1"/>
                </a:solidFill>
              </a:defRPr>
            </a:lvl4pPr>
            <a:lvl5pPr marL="777240" indent="-137160" algn="ctr">
              <a:buClr>
                <a:schemeClr val="bg1"/>
              </a:buClr>
              <a:buFont typeface="Arial" panose="020B0604020202020204" pitchFamily="34" charset="0"/>
              <a:buChar char="•"/>
              <a:defRPr sz="16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2"/>
          <p:cNvSpPr>
            <a:spLocks noGrp="1"/>
          </p:cNvSpPr>
          <p:nvPr>
            <p:ph sz="half" idx="11"/>
          </p:nvPr>
        </p:nvSpPr>
        <p:spPr>
          <a:xfrm>
            <a:off x="6242927" y="2436993"/>
            <a:ext cx="1828800" cy="1828800"/>
          </a:xfrm>
        </p:spPr>
        <p:txBody>
          <a:bodyPr anchor="ctr"/>
          <a:lstStyle>
            <a:lvl1pPr marL="0" indent="0" algn="ctr">
              <a:buNone/>
              <a:defRPr sz="2800" b="1">
                <a:solidFill>
                  <a:schemeClr val="bg1"/>
                </a:solidFill>
              </a:defRPr>
            </a:lvl1pPr>
            <a:lvl2pPr marL="265176" indent="-137160" algn="ctr">
              <a:buClr>
                <a:schemeClr val="bg1"/>
              </a:buClr>
              <a:buFont typeface="Arial" panose="020B0604020202020204" pitchFamily="34" charset="0"/>
              <a:buChar char="•"/>
              <a:defRPr sz="2400">
                <a:solidFill>
                  <a:schemeClr val="bg1"/>
                </a:solidFill>
              </a:defRPr>
            </a:lvl2pPr>
            <a:lvl3pPr marL="448056" indent="-137160" algn="ctr">
              <a:buClr>
                <a:schemeClr val="bg1"/>
              </a:buClr>
              <a:buFont typeface="Arial" panose="020B0604020202020204" pitchFamily="34" charset="0"/>
              <a:buChar char="•"/>
              <a:defRPr sz="2400">
                <a:solidFill>
                  <a:schemeClr val="bg1"/>
                </a:solidFill>
              </a:defRPr>
            </a:lvl3pPr>
            <a:lvl4pPr marL="594360" indent="-137160" algn="ctr">
              <a:buClr>
                <a:schemeClr val="bg1"/>
              </a:buClr>
              <a:buFont typeface="Arial" panose="020B0604020202020204" pitchFamily="34" charset="0"/>
              <a:buChar char="•"/>
              <a:defRPr sz="1800">
                <a:solidFill>
                  <a:schemeClr val="bg1"/>
                </a:solidFill>
              </a:defRPr>
            </a:lvl4pPr>
            <a:lvl5pPr marL="777240" indent="-137160" algn="ctr">
              <a:buClr>
                <a:schemeClr val="bg1"/>
              </a:buClr>
              <a:buFont typeface="Arial" panose="020B0604020202020204" pitchFamily="34" charset="0"/>
              <a:buChar char="•"/>
              <a:defRPr sz="16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Oval 9">
            <a:extLst>
              <a:ext uri="{FF2B5EF4-FFF2-40B4-BE49-F238E27FC236}">
                <a16:creationId xmlns:a16="http://schemas.microsoft.com/office/drawing/2014/main" id="{A270C513-0E2F-48B0-AE53-F4C44A48F7FF}"/>
              </a:ext>
            </a:extLst>
          </p:cNvPr>
          <p:cNvSpPr/>
          <p:nvPr userDrawn="1"/>
        </p:nvSpPr>
        <p:spPr>
          <a:xfrm>
            <a:off x="5754525" y="3595235"/>
            <a:ext cx="2926080" cy="2926080"/>
          </a:xfrm>
          <a:prstGeom prst="ellipse">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a:extLst>
              <a:ext uri="{FF2B5EF4-FFF2-40B4-BE49-F238E27FC236}">
                <a16:creationId xmlns:a16="http://schemas.microsoft.com/office/drawing/2014/main" id="{7B0CB84A-FC8C-4058-8D95-566F7C4A13A4}"/>
              </a:ext>
            </a:extLst>
          </p:cNvPr>
          <p:cNvSpPr/>
          <p:nvPr userDrawn="1"/>
        </p:nvSpPr>
        <p:spPr>
          <a:xfrm>
            <a:off x="3714725" y="3595235"/>
            <a:ext cx="2926080" cy="2926080"/>
          </a:xfrm>
          <a:prstGeom prst="ellipse">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Content Placeholder 2">
            <a:extLst>
              <a:ext uri="{FF2B5EF4-FFF2-40B4-BE49-F238E27FC236}">
                <a16:creationId xmlns:a16="http://schemas.microsoft.com/office/drawing/2014/main" id="{CA79279E-2C6E-4163-9B96-3FB6CFD7DB04}"/>
              </a:ext>
            </a:extLst>
          </p:cNvPr>
          <p:cNvSpPr>
            <a:spLocks noGrp="1"/>
          </p:cNvSpPr>
          <p:nvPr>
            <p:ph sz="half" idx="12"/>
          </p:nvPr>
        </p:nvSpPr>
        <p:spPr>
          <a:xfrm>
            <a:off x="4131351" y="4069316"/>
            <a:ext cx="1828800" cy="1828800"/>
          </a:xfrm>
        </p:spPr>
        <p:txBody>
          <a:bodyPr anchor="ctr"/>
          <a:lstStyle>
            <a:lvl1pPr marL="0" indent="0" algn="ctr">
              <a:buNone/>
              <a:defRPr sz="2800" b="1">
                <a:solidFill>
                  <a:schemeClr val="bg1"/>
                </a:solidFill>
              </a:defRPr>
            </a:lvl1pPr>
            <a:lvl2pPr marL="265176" indent="-137160" algn="ctr">
              <a:buClr>
                <a:schemeClr val="bg1"/>
              </a:buClr>
              <a:buFont typeface="Arial" panose="020B0604020202020204" pitchFamily="34" charset="0"/>
              <a:buChar char="•"/>
              <a:defRPr sz="2400">
                <a:solidFill>
                  <a:schemeClr val="bg1"/>
                </a:solidFill>
              </a:defRPr>
            </a:lvl2pPr>
            <a:lvl3pPr marL="448056" indent="-137160" algn="ctr">
              <a:buClr>
                <a:schemeClr val="bg1"/>
              </a:buClr>
              <a:buFont typeface="Arial" panose="020B0604020202020204" pitchFamily="34" charset="0"/>
              <a:buChar char="•"/>
              <a:defRPr sz="2400">
                <a:solidFill>
                  <a:schemeClr val="bg1"/>
                </a:solidFill>
              </a:defRPr>
            </a:lvl3pPr>
            <a:lvl4pPr marL="594360" indent="-137160" algn="ctr">
              <a:buClr>
                <a:schemeClr val="bg1"/>
              </a:buClr>
              <a:buFont typeface="Arial" panose="020B0604020202020204" pitchFamily="34" charset="0"/>
              <a:buChar char="•"/>
              <a:defRPr sz="1800">
                <a:solidFill>
                  <a:schemeClr val="bg1"/>
                </a:solidFill>
              </a:defRPr>
            </a:lvl4pPr>
            <a:lvl5pPr marL="777240" indent="-137160" algn="ctr">
              <a:buClr>
                <a:schemeClr val="bg1"/>
              </a:buClr>
              <a:buFont typeface="Arial" panose="020B0604020202020204" pitchFamily="34" charset="0"/>
              <a:buChar char="•"/>
              <a:defRPr sz="16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2">
            <a:extLst>
              <a:ext uri="{FF2B5EF4-FFF2-40B4-BE49-F238E27FC236}">
                <a16:creationId xmlns:a16="http://schemas.microsoft.com/office/drawing/2014/main" id="{20AEFF32-4B22-46A3-94AF-C4294DC95230}"/>
              </a:ext>
            </a:extLst>
          </p:cNvPr>
          <p:cNvSpPr>
            <a:spLocks noGrp="1"/>
          </p:cNvSpPr>
          <p:nvPr>
            <p:ph sz="half" idx="13"/>
          </p:nvPr>
        </p:nvSpPr>
        <p:spPr>
          <a:xfrm>
            <a:off x="6242927" y="4069316"/>
            <a:ext cx="1828800" cy="1828800"/>
          </a:xfrm>
        </p:spPr>
        <p:txBody>
          <a:bodyPr anchor="ctr"/>
          <a:lstStyle>
            <a:lvl1pPr marL="0" indent="0" algn="ctr">
              <a:buNone/>
              <a:defRPr sz="2800" b="1">
                <a:solidFill>
                  <a:schemeClr val="bg1"/>
                </a:solidFill>
              </a:defRPr>
            </a:lvl1pPr>
            <a:lvl2pPr marL="265176" indent="-137160" algn="ctr">
              <a:buClr>
                <a:schemeClr val="bg1"/>
              </a:buClr>
              <a:buFont typeface="Arial" panose="020B0604020202020204" pitchFamily="34" charset="0"/>
              <a:buChar char="•"/>
              <a:defRPr sz="2400">
                <a:solidFill>
                  <a:schemeClr val="bg1"/>
                </a:solidFill>
              </a:defRPr>
            </a:lvl2pPr>
            <a:lvl3pPr marL="448056" indent="-137160" algn="ctr">
              <a:buClr>
                <a:schemeClr val="bg1"/>
              </a:buClr>
              <a:buFont typeface="Arial" panose="020B0604020202020204" pitchFamily="34" charset="0"/>
              <a:buChar char="•"/>
              <a:defRPr sz="2400">
                <a:solidFill>
                  <a:schemeClr val="bg1"/>
                </a:solidFill>
              </a:defRPr>
            </a:lvl3pPr>
            <a:lvl4pPr marL="594360" indent="-137160" algn="ctr">
              <a:buClr>
                <a:schemeClr val="bg1"/>
              </a:buClr>
              <a:buFont typeface="Arial" panose="020B0604020202020204" pitchFamily="34" charset="0"/>
              <a:buChar char="•"/>
              <a:defRPr sz="1800">
                <a:solidFill>
                  <a:schemeClr val="bg1"/>
                </a:solidFill>
              </a:defRPr>
            </a:lvl4pPr>
            <a:lvl5pPr marL="777240" indent="-137160" algn="ctr">
              <a:buClr>
                <a:schemeClr val="bg1"/>
              </a:buClr>
              <a:buFont typeface="Arial" panose="020B0604020202020204" pitchFamily="34" charset="0"/>
              <a:buChar char="•"/>
              <a:defRPr sz="16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896622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Logo Slide">
    <p:bg>
      <p:bgRef idx="1001">
        <a:schemeClr val="bg1"/>
      </p:bgRef>
    </p:bg>
    <p:spTree>
      <p:nvGrpSpPr>
        <p:cNvPr id="1" name=""/>
        <p:cNvGrpSpPr/>
        <p:nvPr/>
      </p:nvGrpSpPr>
      <p:grpSpPr>
        <a:xfrm>
          <a:off x="0" y="0"/>
          <a:ext cx="0" cy="0"/>
          <a:chOff x="0" y="0"/>
          <a:chExt cx="0" cy="0"/>
        </a:xfrm>
      </p:grpSpPr>
      <p:pic>
        <p:nvPicPr>
          <p:cNvPr id="3" name="Graphic 25">
            <a:extLst>
              <a:ext uri="{FF2B5EF4-FFF2-40B4-BE49-F238E27FC236}">
                <a16:creationId xmlns:a16="http://schemas.microsoft.com/office/drawing/2014/main" id="{4A030AC7-6DD4-446F-8674-9AE7E2D29B5F}"/>
              </a:ext>
            </a:extLst>
          </p:cNvPr>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942798" y="2115615"/>
            <a:ext cx="2306405" cy="2626773"/>
          </a:xfrm>
          <a:prstGeom prst="rect">
            <a:avLst/>
          </a:prstGeom>
        </p:spPr>
      </p:pic>
    </p:spTree>
    <p:extLst>
      <p:ext uri="{BB962C8B-B14F-4D97-AF65-F5344CB8AC3E}">
        <p14:creationId xmlns:p14="http://schemas.microsoft.com/office/powerpoint/2010/main" val="914885833"/>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 Key poin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Oval 3"/>
          <p:cNvSpPr/>
          <p:nvPr userDrawn="1"/>
        </p:nvSpPr>
        <p:spPr>
          <a:xfrm>
            <a:off x="4267200" y="2521969"/>
            <a:ext cx="3657600" cy="3657600"/>
          </a:xfrm>
          <a:prstGeom prst="ellipse">
            <a:avLst/>
          </a:prstGeom>
          <a:solidFill>
            <a:schemeClr val="tx1">
              <a:lumMod val="75000"/>
              <a:lumOff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5" name="Oval 4"/>
          <p:cNvSpPr/>
          <p:nvPr userDrawn="1"/>
        </p:nvSpPr>
        <p:spPr>
          <a:xfrm>
            <a:off x="7398775" y="2519512"/>
            <a:ext cx="3657600" cy="3657600"/>
          </a:xfrm>
          <a:prstGeom prst="ellipse">
            <a:avLst/>
          </a:prstGeom>
          <a:solidFill>
            <a:schemeClr val="tx1">
              <a:lumMod val="75000"/>
              <a:lumOff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6" name="Oval 5"/>
          <p:cNvSpPr/>
          <p:nvPr userDrawn="1"/>
        </p:nvSpPr>
        <p:spPr>
          <a:xfrm>
            <a:off x="1145459" y="2519515"/>
            <a:ext cx="3657600" cy="3657600"/>
          </a:xfrm>
          <a:prstGeom prst="ellipse">
            <a:avLst/>
          </a:prstGeom>
          <a:solidFill>
            <a:schemeClr val="tx1">
              <a:lumMod val="75000"/>
              <a:lumOff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 name="Content Placeholder 2"/>
          <p:cNvSpPr>
            <a:spLocks noGrp="1"/>
          </p:cNvSpPr>
          <p:nvPr>
            <p:ph sz="half" idx="1"/>
          </p:nvPr>
        </p:nvSpPr>
        <p:spPr>
          <a:xfrm>
            <a:off x="1688621" y="3083638"/>
            <a:ext cx="2532888" cy="2529348"/>
          </a:xfrm>
        </p:spPr>
        <p:txBody>
          <a:bodyPr anchor="ctr"/>
          <a:lstStyle>
            <a:lvl1pPr marL="0" indent="0" algn="ctr">
              <a:buNone/>
              <a:defRPr sz="2800" b="1">
                <a:solidFill>
                  <a:schemeClr val="bg1"/>
                </a:solidFill>
              </a:defRPr>
            </a:lvl1pPr>
            <a:lvl2pPr marL="265169" indent="-137157" algn="ctr">
              <a:buClr>
                <a:schemeClr val="bg1"/>
              </a:buClr>
              <a:buFont typeface="Arial" panose="020B0604020202020204" pitchFamily="34" charset="0"/>
              <a:buChar char="•"/>
              <a:defRPr sz="2400">
                <a:solidFill>
                  <a:schemeClr val="bg1"/>
                </a:solidFill>
              </a:defRPr>
            </a:lvl2pPr>
            <a:lvl3pPr marL="448045" indent="-137157" algn="ctr">
              <a:buClr>
                <a:schemeClr val="bg1"/>
              </a:buClr>
              <a:buFont typeface="Arial" panose="020B0604020202020204" pitchFamily="34" charset="0"/>
              <a:buChar char="•"/>
              <a:defRPr sz="2400">
                <a:solidFill>
                  <a:schemeClr val="bg1"/>
                </a:solidFill>
              </a:defRPr>
            </a:lvl3pPr>
            <a:lvl4pPr marL="594345" indent="-137157" algn="ctr">
              <a:buClr>
                <a:schemeClr val="bg1"/>
              </a:buClr>
              <a:buFont typeface="Arial" panose="020B0604020202020204" pitchFamily="34" charset="0"/>
              <a:buChar char="•"/>
              <a:defRPr sz="1800">
                <a:solidFill>
                  <a:schemeClr val="bg1"/>
                </a:solidFill>
              </a:defRPr>
            </a:lvl4pPr>
            <a:lvl5pPr marL="777221" indent="-137157" algn="ctr">
              <a:buClr>
                <a:schemeClr val="bg1"/>
              </a:buClr>
              <a:buFont typeface="Arial" panose="020B0604020202020204" pitchFamily="34" charset="0"/>
              <a:buChar char="•"/>
              <a:defRPr sz="16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2"/>
          <p:cNvSpPr>
            <a:spLocks noGrp="1"/>
          </p:cNvSpPr>
          <p:nvPr>
            <p:ph sz="half" idx="10"/>
          </p:nvPr>
        </p:nvSpPr>
        <p:spPr>
          <a:xfrm>
            <a:off x="4829556" y="3086088"/>
            <a:ext cx="2532888" cy="2529348"/>
          </a:xfrm>
        </p:spPr>
        <p:txBody>
          <a:bodyPr anchor="ctr"/>
          <a:lstStyle>
            <a:lvl1pPr marL="0" indent="0" algn="ctr">
              <a:buNone/>
              <a:defRPr sz="2800" b="1">
                <a:solidFill>
                  <a:schemeClr val="bg1"/>
                </a:solidFill>
              </a:defRPr>
            </a:lvl1pPr>
            <a:lvl2pPr marL="265169" indent="-137157" algn="ctr">
              <a:buClr>
                <a:schemeClr val="bg1"/>
              </a:buClr>
              <a:buFont typeface="Arial" panose="020B0604020202020204" pitchFamily="34" charset="0"/>
              <a:buChar char="•"/>
              <a:defRPr sz="2400">
                <a:solidFill>
                  <a:schemeClr val="bg1"/>
                </a:solidFill>
              </a:defRPr>
            </a:lvl2pPr>
            <a:lvl3pPr marL="448045" indent="-137157" algn="ctr">
              <a:buClr>
                <a:schemeClr val="bg1"/>
              </a:buClr>
              <a:buFont typeface="Arial" panose="020B0604020202020204" pitchFamily="34" charset="0"/>
              <a:buChar char="•"/>
              <a:defRPr sz="2400">
                <a:solidFill>
                  <a:schemeClr val="bg1"/>
                </a:solidFill>
              </a:defRPr>
            </a:lvl3pPr>
            <a:lvl4pPr marL="594345" indent="-137157" algn="ctr">
              <a:buClr>
                <a:schemeClr val="bg1"/>
              </a:buClr>
              <a:buFont typeface="Arial" panose="020B0604020202020204" pitchFamily="34" charset="0"/>
              <a:buChar char="•"/>
              <a:defRPr sz="1800">
                <a:solidFill>
                  <a:schemeClr val="bg1"/>
                </a:solidFill>
              </a:defRPr>
            </a:lvl4pPr>
            <a:lvl5pPr marL="777221" indent="-137157" algn="ctr">
              <a:buClr>
                <a:schemeClr val="bg1"/>
              </a:buClr>
              <a:buFont typeface="Arial" panose="020B0604020202020204" pitchFamily="34" charset="0"/>
              <a:buChar char="•"/>
              <a:defRPr sz="16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2"/>
          <p:cNvSpPr>
            <a:spLocks noGrp="1"/>
          </p:cNvSpPr>
          <p:nvPr>
            <p:ph sz="half" idx="11"/>
          </p:nvPr>
        </p:nvSpPr>
        <p:spPr>
          <a:xfrm>
            <a:off x="7961131" y="3083638"/>
            <a:ext cx="2532888" cy="2529348"/>
          </a:xfrm>
        </p:spPr>
        <p:txBody>
          <a:bodyPr anchor="ctr"/>
          <a:lstStyle>
            <a:lvl1pPr marL="0" indent="0" algn="ctr">
              <a:buNone/>
              <a:defRPr sz="2800" b="1">
                <a:solidFill>
                  <a:schemeClr val="bg1"/>
                </a:solidFill>
              </a:defRPr>
            </a:lvl1pPr>
            <a:lvl2pPr marL="265169" indent="-137157" algn="ctr">
              <a:buClr>
                <a:schemeClr val="bg1"/>
              </a:buClr>
              <a:buFont typeface="Arial" panose="020B0604020202020204" pitchFamily="34" charset="0"/>
              <a:buChar char="•"/>
              <a:defRPr sz="2400">
                <a:solidFill>
                  <a:schemeClr val="bg1"/>
                </a:solidFill>
              </a:defRPr>
            </a:lvl2pPr>
            <a:lvl3pPr marL="448045" indent="-137157" algn="ctr">
              <a:buClr>
                <a:schemeClr val="bg1"/>
              </a:buClr>
              <a:buFont typeface="Arial" panose="020B0604020202020204" pitchFamily="34" charset="0"/>
              <a:buChar char="•"/>
              <a:defRPr sz="2400">
                <a:solidFill>
                  <a:schemeClr val="bg1"/>
                </a:solidFill>
              </a:defRPr>
            </a:lvl3pPr>
            <a:lvl4pPr marL="594345" indent="-137157" algn="ctr">
              <a:buClr>
                <a:schemeClr val="bg1"/>
              </a:buClr>
              <a:buFont typeface="Arial" panose="020B0604020202020204" pitchFamily="34" charset="0"/>
              <a:buChar char="•"/>
              <a:defRPr sz="1800">
                <a:solidFill>
                  <a:schemeClr val="bg1"/>
                </a:solidFill>
              </a:defRPr>
            </a:lvl4pPr>
            <a:lvl5pPr marL="777221" indent="-137157" algn="ctr">
              <a:buClr>
                <a:schemeClr val="bg1"/>
              </a:buClr>
              <a:buFont typeface="Arial" panose="020B0604020202020204" pitchFamily="34" charset="0"/>
              <a:buChar char="•"/>
              <a:defRPr sz="16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677304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ackgound picture + Conten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A72FFC7-52EC-4AF0-BBEE-AD8B9A9EF276}"/>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l="118" t="14201" r="46" b="10412"/>
          <a:stretch/>
        </p:blipFill>
        <p:spPr>
          <a:xfrm>
            <a:off x="-28575" y="-9525"/>
            <a:ext cx="12277725" cy="6953249"/>
          </a:xfrm>
          <a:prstGeom prst="rect">
            <a:avLst/>
          </a:prstGeom>
        </p:spPr>
      </p:pic>
      <p:sp>
        <p:nvSpPr>
          <p:cNvPr id="5" name="Oval 4"/>
          <p:cNvSpPr/>
          <p:nvPr userDrawn="1"/>
        </p:nvSpPr>
        <p:spPr>
          <a:xfrm>
            <a:off x="505967" y="638175"/>
            <a:ext cx="5486400" cy="5486400"/>
          </a:xfrm>
          <a:prstGeom prst="ellipse">
            <a:avLst/>
          </a:prstGeom>
          <a:solidFill>
            <a:srgbClr val="3A4A85">
              <a:alpha val="7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 name="Content Placeholder 2"/>
          <p:cNvSpPr>
            <a:spLocks noGrp="1"/>
          </p:cNvSpPr>
          <p:nvPr>
            <p:ph sz="half" idx="1"/>
          </p:nvPr>
        </p:nvSpPr>
        <p:spPr>
          <a:xfrm>
            <a:off x="1337117" y="1438275"/>
            <a:ext cx="3824099" cy="3886200"/>
          </a:xfrm>
        </p:spPr>
        <p:txBody>
          <a:bodyPr/>
          <a:lstStyle>
            <a:lvl1pPr marL="0" indent="0">
              <a:buNone/>
              <a:defRPr sz="3200" b="1">
                <a:solidFill>
                  <a:schemeClr val="bg1"/>
                </a:solidFill>
              </a:defRPr>
            </a:lvl1pPr>
            <a:lvl2pPr marL="265169" indent="-137157">
              <a:buClr>
                <a:schemeClr val="bg1"/>
              </a:buClr>
              <a:buFont typeface="Arial" panose="020B0604020202020204" pitchFamily="34" charset="0"/>
              <a:buChar char="•"/>
              <a:defRPr sz="2800">
                <a:solidFill>
                  <a:schemeClr val="bg1"/>
                </a:solidFill>
              </a:defRPr>
            </a:lvl2pPr>
            <a:lvl3pPr marL="448045" indent="-137157">
              <a:buClr>
                <a:schemeClr val="bg1"/>
              </a:buClr>
              <a:buFont typeface="Arial" panose="020B0604020202020204" pitchFamily="34" charset="0"/>
              <a:buChar char="•"/>
              <a:defRPr sz="2400">
                <a:solidFill>
                  <a:schemeClr val="bg1"/>
                </a:solidFill>
              </a:defRPr>
            </a:lvl3pPr>
            <a:lvl4pPr marL="594345" indent="-137157">
              <a:buClr>
                <a:schemeClr val="bg1"/>
              </a:buClr>
              <a:buFont typeface="Arial" panose="020B0604020202020204" pitchFamily="34" charset="0"/>
              <a:buChar char="•"/>
              <a:defRPr sz="1800">
                <a:solidFill>
                  <a:schemeClr val="bg1"/>
                </a:solidFill>
              </a:defRPr>
            </a:lvl4pPr>
            <a:lvl5pPr marL="777221" indent="-137157">
              <a:buClr>
                <a:schemeClr val="bg1"/>
              </a:buClr>
              <a:buFont typeface="Arial" panose="020B0604020202020204" pitchFamily="34" charset="0"/>
              <a:buChar char="•"/>
              <a:defRPr sz="16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696237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Content with Picture">
    <p:spTree>
      <p:nvGrpSpPr>
        <p:cNvPr id="1" name=""/>
        <p:cNvGrpSpPr/>
        <p:nvPr/>
      </p:nvGrpSpPr>
      <p:grpSpPr>
        <a:xfrm>
          <a:off x="0" y="0"/>
          <a:ext cx="0" cy="0"/>
          <a:chOff x="0" y="0"/>
          <a:chExt cx="0" cy="0"/>
        </a:xfrm>
      </p:grpSpPr>
      <p:sp>
        <p:nvSpPr>
          <p:cNvPr id="8" name="Title 7"/>
          <p:cNvSpPr>
            <a:spLocks noGrp="1"/>
          </p:cNvSpPr>
          <p:nvPr>
            <p:ph type="title"/>
          </p:nvPr>
        </p:nvSpPr>
        <p:spPr>
          <a:xfrm>
            <a:off x="6922755" y="471509"/>
            <a:ext cx="4389120" cy="1737360"/>
          </a:xfrm>
        </p:spPr>
        <p:txBody>
          <a:bodyPr>
            <a:noAutofit/>
          </a:bodyPr>
          <a:lstStyle>
            <a:lvl1pPr>
              <a:lnSpc>
                <a:spcPct val="80000"/>
              </a:lnSpc>
              <a:defRPr sz="5000"/>
            </a:lvl1pPr>
          </a:lstStyle>
          <a:p>
            <a:r>
              <a:rPr lang="en-US" dirty="0"/>
              <a:t>Click to edit Master title style</a:t>
            </a:r>
          </a:p>
        </p:txBody>
      </p:sp>
      <p:sp>
        <p:nvSpPr>
          <p:cNvPr id="4" name="Text Placeholder 3"/>
          <p:cNvSpPr>
            <a:spLocks noGrp="1"/>
          </p:cNvSpPr>
          <p:nvPr>
            <p:ph type="body" sz="half" idx="2"/>
          </p:nvPr>
        </p:nvSpPr>
        <p:spPr>
          <a:xfrm>
            <a:off x="6922731" y="2257507"/>
            <a:ext cx="4389120" cy="4288437"/>
          </a:xfrm>
        </p:spPr>
        <p:txBody>
          <a:bodyPr lIns="91440" rIns="91440">
            <a:normAutofit/>
          </a:bodyPr>
          <a:lstStyle>
            <a:lvl1pPr marL="0" indent="0">
              <a:lnSpc>
                <a:spcPct val="108000"/>
              </a:lnSpc>
              <a:spcBef>
                <a:spcPts val="600"/>
              </a:spcBef>
              <a:buNone/>
              <a:defRPr sz="3200" b="1"/>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a:t>Click to edit Master text styles</a:t>
            </a:r>
          </a:p>
        </p:txBody>
      </p:sp>
      <p:sp>
        <p:nvSpPr>
          <p:cNvPr id="6" name="Picture Placeholder 6"/>
          <p:cNvSpPr>
            <a:spLocks noGrp="1"/>
          </p:cNvSpPr>
          <p:nvPr>
            <p:ph type="pic" sz="quarter" idx="10"/>
          </p:nvPr>
        </p:nvSpPr>
        <p:spPr>
          <a:xfrm>
            <a:off x="1" y="0"/>
            <a:ext cx="6092825" cy="6858000"/>
          </a:xfrm>
        </p:spPr>
        <p:txBody>
          <a:bodyPr/>
          <a:lstStyle/>
          <a:p>
            <a:endParaRPr lang="en-US" dirty="0"/>
          </a:p>
        </p:txBody>
      </p:sp>
    </p:spTree>
    <p:extLst>
      <p:ext uri="{BB962C8B-B14F-4D97-AF65-F5344CB8AC3E}">
        <p14:creationId xmlns:p14="http://schemas.microsoft.com/office/powerpoint/2010/main" val="5618311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A5A053-4851-4AE7-B27F-F23C9C822E7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B21FD45-2E2C-41BD-B4BB-E8C537E5138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AA7558D-E3E0-480B-A9BA-A56CF94F5B88}"/>
              </a:ext>
            </a:extLst>
          </p:cNvPr>
          <p:cNvSpPr>
            <a:spLocks noGrp="1"/>
          </p:cNvSpPr>
          <p:nvPr>
            <p:ph type="dt" sz="half" idx="10"/>
          </p:nvPr>
        </p:nvSpPr>
        <p:spPr/>
        <p:txBody>
          <a:bodyPr/>
          <a:lstStyle/>
          <a:p>
            <a:fld id="{88955225-9E03-4A56-AF1E-96B610201A96}" type="datetimeFigureOut">
              <a:rPr lang="en-US" smtClean="0"/>
              <a:t>9/5/2019</a:t>
            </a:fld>
            <a:endParaRPr lang="en-US" dirty="0"/>
          </a:p>
        </p:txBody>
      </p:sp>
      <p:sp>
        <p:nvSpPr>
          <p:cNvPr id="5" name="Footer Placeholder 4">
            <a:extLst>
              <a:ext uri="{FF2B5EF4-FFF2-40B4-BE49-F238E27FC236}">
                <a16:creationId xmlns:a16="http://schemas.microsoft.com/office/drawing/2014/main" id="{FA222143-44F3-4535-B289-BA9B35E3196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5A7B598-C527-4B8E-B83A-89DFC8DC7335}"/>
              </a:ext>
            </a:extLst>
          </p:cNvPr>
          <p:cNvSpPr>
            <a:spLocks noGrp="1"/>
          </p:cNvSpPr>
          <p:nvPr>
            <p:ph type="sldNum" sz="quarter" idx="12"/>
          </p:nvPr>
        </p:nvSpPr>
        <p:spPr/>
        <p:txBody>
          <a:bodyPr/>
          <a:lstStyle/>
          <a:p>
            <a:fld id="{6257DDAA-781E-44EE-B429-09658DA10581}" type="slidenum">
              <a:rPr lang="en-US" smtClean="0"/>
              <a:t>‹#›</a:t>
            </a:fld>
            <a:endParaRPr lang="en-US" dirty="0"/>
          </a:p>
        </p:txBody>
      </p:sp>
    </p:spTree>
    <p:extLst>
      <p:ext uri="{BB962C8B-B14F-4D97-AF65-F5344CB8AC3E}">
        <p14:creationId xmlns:p14="http://schemas.microsoft.com/office/powerpoint/2010/main" val="7181380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885E68-AB64-4411-BFD8-6BF1EF5A7C1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569F941-171C-4CED-89B1-6BF98CD6EB8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84050C5-617C-432B-B8EA-70EAD04CF6D4}"/>
              </a:ext>
            </a:extLst>
          </p:cNvPr>
          <p:cNvSpPr>
            <a:spLocks noGrp="1"/>
          </p:cNvSpPr>
          <p:nvPr>
            <p:ph type="dt" sz="half" idx="10"/>
          </p:nvPr>
        </p:nvSpPr>
        <p:spPr/>
        <p:txBody>
          <a:bodyPr/>
          <a:lstStyle/>
          <a:p>
            <a:fld id="{88955225-9E03-4A56-AF1E-96B610201A96}" type="datetimeFigureOut">
              <a:rPr lang="en-US" smtClean="0"/>
              <a:t>9/5/2019</a:t>
            </a:fld>
            <a:endParaRPr lang="en-US" dirty="0"/>
          </a:p>
        </p:txBody>
      </p:sp>
      <p:sp>
        <p:nvSpPr>
          <p:cNvPr id="5" name="Footer Placeholder 4">
            <a:extLst>
              <a:ext uri="{FF2B5EF4-FFF2-40B4-BE49-F238E27FC236}">
                <a16:creationId xmlns:a16="http://schemas.microsoft.com/office/drawing/2014/main" id="{97805AD9-658D-4DB5-B14E-71AAE3DB77E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DE21F71-6105-4E36-BC4B-23117D25228C}"/>
              </a:ext>
            </a:extLst>
          </p:cNvPr>
          <p:cNvSpPr>
            <a:spLocks noGrp="1"/>
          </p:cNvSpPr>
          <p:nvPr>
            <p:ph type="sldNum" sz="quarter" idx="12"/>
          </p:nvPr>
        </p:nvSpPr>
        <p:spPr/>
        <p:txBody>
          <a:bodyPr/>
          <a:lstStyle/>
          <a:p>
            <a:fld id="{6257DDAA-781E-44EE-B429-09658DA10581}" type="slidenum">
              <a:rPr lang="en-US" smtClean="0"/>
              <a:t>‹#›</a:t>
            </a:fld>
            <a:endParaRPr lang="en-US" dirty="0"/>
          </a:p>
        </p:txBody>
      </p:sp>
    </p:spTree>
    <p:extLst>
      <p:ext uri="{BB962C8B-B14F-4D97-AF65-F5344CB8AC3E}">
        <p14:creationId xmlns:p14="http://schemas.microsoft.com/office/powerpoint/2010/main" val="39299692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33D866-92F7-4B0F-837B-5F701ABBC3D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6948AE7-562A-4107-AF7C-48D949C8D90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14D8D88-E146-45FA-A5C1-221B8F94AE5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34335C4-B995-4027-B475-14840E416B32}"/>
              </a:ext>
            </a:extLst>
          </p:cNvPr>
          <p:cNvSpPr>
            <a:spLocks noGrp="1"/>
          </p:cNvSpPr>
          <p:nvPr>
            <p:ph type="dt" sz="half" idx="10"/>
          </p:nvPr>
        </p:nvSpPr>
        <p:spPr/>
        <p:txBody>
          <a:bodyPr/>
          <a:lstStyle/>
          <a:p>
            <a:fld id="{88955225-9E03-4A56-AF1E-96B610201A96}" type="datetimeFigureOut">
              <a:rPr lang="en-US" smtClean="0"/>
              <a:t>9/5/2019</a:t>
            </a:fld>
            <a:endParaRPr lang="en-US" dirty="0"/>
          </a:p>
        </p:txBody>
      </p:sp>
      <p:sp>
        <p:nvSpPr>
          <p:cNvPr id="6" name="Footer Placeholder 5">
            <a:extLst>
              <a:ext uri="{FF2B5EF4-FFF2-40B4-BE49-F238E27FC236}">
                <a16:creationId xmlns:a16="http://schemas.microsoft.com/office/drawing/2014/main" id="{EF7D386F-95D2-4834-A25C-83B956990212}"/>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1E1862A-4885-429D-88E1-73E568602377}"/>
              </a:ext>
            </a:extLst>
          </p:cNvPr>
          <p:cNvSpPr>
            <a:spLocks noGrp="1"/>
          </p:cNvSpPr>
          <p:nvPr>
            <p:ph type="sldNum" sz="quarter" idx="12"/>
          </p:nvPr>
        </p:nvSpPr>
        <p:spPr/>
        <p:txBody>
          <a:bodyPr/>
          <a:lstStyle/>
          <a:p>
            <a:fld id="{6257DDAA-781E-44EE-B429-09658DA10581}" type="slidenum">
              <a:rPr lang="en-US" smtClean="0"/>
              <a:t>‹#›</a:t>
            </a:fld>
            <a:endParaRPr lang="en-US" dirty="0"/>
          </a:p>
        </p:txBody>
      </p:sp>
    </p:spTree>
    <p:extLst>
      <p:ext uri="{BB962C8B-B14F-4D97-AF65-F5344CB8AC3E}">
        <p14:creationId xmlns:p14="http://schemas.microsoft.com/office/powerpoint/2010/main" val="10004908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675FDB-0F10-4FF4-950D-0048C52FD22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30878F1-9245-4BC3-9A61-0EB7E7A1B45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6676AC6-916A-4B9F-B449-CB5316087FB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35721F9-7E93-4541-BB32-03E55132EED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1F327A2-7495-45D4-B1E8-75161C865BA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F06CC8B-0647-4DBB-9583-933228B002E2}"/>
              </a:ext>
            </a:extLst>
          </p:cNvPr>
          <p:cNvSpPr>
            <a:spLocks noGrp="1"/>
          </p:cNvSpPr>
          <p:nvPr>
            <p:ph type="dt" sz="half" idx="10"/>
          </p:nvPr>
        </p:nvSpPr>
        <p:spPr/>
        <p:txBody>
          <a:bodyPr/>
          <a:lstStyle/>
          <a:p>
            <a:fld id="{88955225-9E03-4A56-AF1E-96B610201A96}" type="datetimeFigureOut">
              <a:rPr lang="en-US" smtClean="0"/>
              <a:t>9/5/2019</a:t>
            </a:fld>
            <a:endParaRPr lang="en-US" dirty="0"/>
          </a:p>
        </p:txBody>
      </p:sp>
      <p:sp>
        <p:nvSpPr>
          <p:cNvPr id="8" name="Footer Placeholder 7">
            <a:extLst>
              <a:ext uri="{FF2B5EF4-FFF2-40B4-BE49-F238E27FC236}">
                <a16:creationId xmlns:a16="http://schemas.microsoft.com/office/drawing/2014/main" id="{B3464ED3-EBE6-43EB-80AB-FE70B9092CFC}"/>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50B1948-85F8-4CFE-A50C-1441B84EFC83}"/>
              </a:ext>
            </a:extLst>
          </p:cNvPr>
          <p:cNvSpPr>
            <a:spLocks noGrp="1"/>
          </p:cNvSpPr>
          <p:nvPr>
            <p:ph type="sldNum" sz="quarter" idx="12"/>
          </p:nvPr>
        </p:nvSpPr>
        <p:spPr/>
        <p:txBody>
          <a:bodyPr/>
          <a:lstStyle/>
          <a:p>
            <a:fld id="{6257DDAA-781E-44EE-B429-09658DA10581}" type="slidenum">
              <a:rPr lang="en-US" smtClean="0"/>
              <a:t>‹#›</a:t>
            </a:fld>
            <a:endParaRPr lang="en-US" dirty="0"/>
          </a:p>
        </p:txBody>
      </p:sp>
    </p:spTree>
    <p:extLst>
      <p:ext uri="{BB962C8B-B14F-4D97-AF65-F5344CB8AC3E}">
        <p14:creationId xmlns:p14="http://schemas.microsoft.com/office/powerpoint/2010/main" val="14658899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AC6251-C0C3-4D94-86E6-AC158A80728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6FED0BD-1C79-486D-B9D7-8A2C732E0842}"/>
              </a:ext>
            </a:extLst>
          </p:cNvPr>
          <p:cNvSpPr>
            <a:spLocks noGrp="1"/>
          </p:cNvSpPr>
          <p:nvPr>
            <p:ph type="dt" sz="half" idx="10"/>
          </p:nvPr>
        </p:nvSpPr>
        <p:spPr/>
        <p:txBody>
          <a:bodyPr/>
          <a:lstStyle/>
          <a:p>
            <a:fld id="{88955225-9E03-4A56-AF1E-96B610201A96}" type="datetimeFigureOut">
              <a:rPr lang="en-US" smtClean="0"/>
              <a:t>9/5/2019</a:t>
            </a:fld>
            <a:endParaRPr lang="en-US" dirty="0"/>
          </a:p>
        </p:txBody>
      </p:sp>
      <p:sp>
        <p:nvSpPr>
          <p:cNvPr id="4" name="Footer Placeholder 3">
            <a:extLst>
              <a:ext uri="{FF2B5EF4-FFF2-40B4-BE49-F238E27FC236}">
                <a16:creationId xmlns:a16="http://schemas.microsoft.com/office/drawing/2014/main" id="{08A8BF6F-1EE8-48E5-90F2-D9E8FEE19D85}"/>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A4163948-46B0-49B7-A711-FA130F948E35}"/>
              </a:ext>
            </a:extLst>
          </p:cNvPr>
          <p:cNvSpPr>
            <a:spLocks noGrp="1"/>
          </p:cNvSpPr>
          <p:nvPr>
            <p:ph type="sldNum" sz="quarter" idx="12"/>
          </p:nvPr>
        </p:nvSpPr>
        <p:spPr/>
        <p:txBody>
          <a:bodyPr/>
          <a:lstStyle/>
          <a:p>
            <a:fld id="{6257DDAA-781E-44EE-B429-09658DA10581}" type="slidenum">
              <a:rPr lang="en-US" smtClean="0"/>
              <a:t>‹#›</a:t>
            </a:fld>
            <a:endParaRPr lang="en-US" dirty="0"/>
          </a:p>
        </p:txBody>
      </p:sp>
    </p:spTree>
    <p:extLst>
      <p:ext uri="{BB962C8B-B14F-4D97-AF65-F5344CB8AC3E}">
        <p14:creationId xmlns:p14="http://schemas.microsoft.com/office/powerpoint/2010/main" val="16266008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00AEC57-D0B3-45C6-A607-456949E06550}"/>
              </a:ext>
            </a:extLst>
          </p:cNvPr>
          <p:cNvSpPr>
            <a:spLocks noGrp="1"/>
          </p:cNvSpPr>
          <p:nvPr>
            <p:ph type="dt" sz="half" idx="10"/>
          </p:nvPr>
        </p:nvSpPr>
        <p:spPr/>
        <p:txBody>
          <a:bodyPr/>
          <a:lstStyle/>
          <a:p>
            <a:fld id="{88955225-9E03-4A56-AF1E-96B610201A96}" type="datetimeFigureOut">
              <a:rPr lang="en-US" smtClean="0"/>
              <a:t>9/5/2019</a:t>
            </a:fld>
            <a:endParaRPr lang="en-US" dirty="0"/>
          </a:p>
        </p:txBody>
      </p:sp>
      <p:sp>
        <p:nvSpPr>
          <p:cNvPr id="3" name="Footer Placeholder 2">
            <a:extLst>
              <a:ext uri="{FF2B5EF4-FFF2-40B4-BE49-F238E27FC236}">
                <a16:creationId xmlns:a16="http://schemas.microsoft.com/office/drawing/2014/main" id="{BBC3A04E-9B43-453C-AC60-DA9415557C3A}"/>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CDBBB6E3-33A4-45D8-B68D-2801451BC2A8}"/>
              </a:ext>
            </a:extLst>
          </p:cNvPr>
          <p:cNvSpPr>
            <a:spLocks noGrp="1"/>
          </p:cNvSpPr>
          <p:nvPr>
            <p:ph type="sldNum" sz="quarter" idx="12"/>
          </p:nvPr>
        </p:nvSpPr>
        <p:spPr/>
        <p:txBody>
          <a:bodyPr/>
          <a:lstStyle/>
          <a:p>
            <a:fld id="{6257DDAA-781E-44EE-B429-09658DA10581}" type="slidenum">
              <a:rPr lang="en-US" smtClean="0"/>
              <a:t>‹#›</a:t>
            </a:fld>
            <a:endParaRPr lang="en-US" dirty="0"/>
          </a:p>
        </p:txBody>
      </p:sp>
    </p:spTree>
    <p:extLst>
      <p:ext uri="{BB962C8B-B14F-4D97-AF65-F5344CB8AC3E}">
        <p14:creationId xmlns:p14="http://schemas.microsoft.com/office/powerpoint/2010/main" val="27124884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5236A3-1800-4D82-A078-BBC88B0EE49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19E22DA-3686-45B3-A05B-60955525791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AABECB0-C792-44AD-BDC2-1E2E5D661B5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62FE7A6-F27E-4D44-9228-D49872FD1708}"/>
              </a:ext>
            </a:extLst>
          </p:cNvPr>
          <p:cNvSpPr>
            <a:spLocks noGrp="1"/>
          </p:cNvSpPr>
          <p:nvPr>
            <p:ph type="dt" sz="half" idx="10"/>
          </p:nvPr>
        </p:nvSpPr>
        <p:spPr/>
        <p:txBody>
          <a:bodyPr/>
          <a:lstStyle/>
          <a:p>
            <a:fld id="{88955225-9E03-4A56-AF1E-96B610201A96}" type="datetimeFigureOut">
              <a:rPr lang="en-US" smtClean="0"/>
              <a:t>9/5/2019</a:t>
            </a:fld>
            <a:endParaRPr lang="en-US" dirty="0"/>
          </a:p>
        </p:txBody>
      </p:sp>
      <p:sp>
        <p:nvSpPr>
          <p:cNvPr id="6" name="Footer Placeholder 5">
            <a:extLst>
              <a:ext uri="{FF2B5EF4-FFF2-40B4-BE49-F238E27FC236}">
                <a16:creationId xmlns:a16="http://schemas.microsoft.com/office/drawing/2014/main" id="{4F872A9F-2857-4E62-B4B5-9D73B47A1A62}"/>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077774C-21B8-4628-863A-885F0CA821B4}"/>
              </a:ext>
            </a:extLst>
          </p:cNvPr>
          <p:cNvSpPr>
            <a:spLocks noGrp="1"/>
          </p:cNvSpPr>
          <p:nvPr>
            <p:ph type="sldNum" sz="quarter" idx="12"/>
          </p:nvPr>
        </p:nvSpPr>
        <p:spPr/>
        <p:txBody>
          <a:bodyPr/>
          <a:lstStyle/>
          <a:p>
            <a:fld id="{6257DDAA-781E-44EE-B429-09658DA10581}" type="slidenum">
              <a:rPr lang="en-US" smtClean="0"/>
              <a:t>‹#›</a:t>
            </a:fld>
            <a:endParaRPr lang="en-US" dirty="0"/>
          </a:p>
        </p:txBody>
      </p:sp>
    </p:spTree>
    <p:extLst>
      <p:ext uri="{BB962C8B-B14F-4D97-AF65-F5344CB8AC3E}">
        <p14:creationId xmlns:p14="http://schemas.microsoft.com/office/powerpoint/2010/main" val="7344137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A1D671-7821-4F95-9B9A-E9B870C6DDA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D547911-8645-4BD2-AC2D-777559A57BA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9211A8C0-B78E-47C2-B295-561E3AC2862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2E800B6-15CC-4F7F-883A-A8733599E45B}"/>
              </a:ext>
            </a:extLst>
          </p:cNvPr>
          <p:cNvSpPr>
            <a:spLocks noGrp="1"/>
          </p:cNvSpPr>
          <p:nvPr>
            <p:ph type="dt" sz="half" idx="10"/>
          </p:nvPr>
        </p:nvSpPr>
        <p:spPr/>
        <p:txBody>
          <a:bodyPr/>
          <a:lstStyle/>
          <a:p>
            <a:fld id="{88955225-9E03-4A56-AF1E-96B610201A96}" type="datetimeFigureOut">
              <a:rPr lang="en-US" smtClean="0"/>
              <a:t>9/5/2019</a:t>
            </a:fld>
            <a:endParaRPr lang="en-US" dirty="0"/>
          </a:p>
        </p:txBody>
      </p:sp>
      <p:sp>
        <p:nvSpPr>
          <p:cNvPr id="6" name="Footer Placeholder 5">
            <a:extLst>
              <a:ext uri="{FF2B5EF4-FFF2-40B4-BE49-F238E27FC236}">
                <a16:creationId xmlns:a16="http://schemas.microsoft.com/office/drawing/2014/main" id="{6BDD3F61-72AF-498F-AC6E-03703901B160}"/>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744973D-DD34-461B-81FB-8DE0257599C9}"/>
              </a:ext>
            </a:extLst>
          </p:cNvPr>
          <p:cNvSpPr>
            <a:spLocks noGrp="1"/>
          </p:cNvSpPr>
          <p:nvPr>
            <p:ph type="sldNum" sz="quarter" idx="12"/>
          </p:nvPr>
        </p:nvSpPr>
        <p:spPr/>
        <p:txBody>
          <a:bodyPr/>
          <a:lstStyle/>
          <a:p>
            <a:fld id="{6257DDAA-781E-44EE-B429-09658DA10581}" type="slidenum">
              <a:rPr lang="en-US" smtClean="0"/>
              <a:t>‹#›</a:t>
            </a:fld>
            <a:endParaRPr lang="en-US" dirty="0"/>
          </a:p>
        </p:txBody>
      </p:sp>
    </p:spTree>
    <p:extLst>
      <p:ext uri="{BB962C8B-B14F-4D97-AF65-F5344CB8AC3E}">
        <p14:creationId xmlns:p14="http://schemas.microsoft.com/office/powerpoint/2010/main" val="40809973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0852852-5BBD-4D4E-A80E-1DCB23AC464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4C2A1854-A5E3-46D1-AA97-D05BB4625B2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18F48D78-101F-4B80-8606-51E274E6027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955225-9E03-4A56-AF1E-96B610201A96}" type="datetimeFigureOut">
              <a:rPr lang="en-US" smtClean="0"/>
              <a:t>9/5/2019</a:t>
            </a:fld>
            <a:endParaRPr lang="en-US" dirty="0"/>
          </a:p>
        </p:txBody>
      </p:sp>
      <p:sp>
        <p:nvSpPr>
          <p:cNvPr id="5" name="Footer Placeholder 4">
            <a:extLst>
              <a:ext uri="{FF2B5EF4-FFF2-40B4-BE49-F238E27FC236}">
                <a16:creationId xmlns:a16="http://schemas.microsoft.com/office/drawing/2014/main" id="{7B8FF2ED-D1CB-4E93-881B-942EF4FE3EF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9818AFE7-1823-43AB-A703-1AC820E9700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57DDAA-781E-44EE-B429-09658DA10581}" type="slidenum">
              <a:rPr lang="en-US" smtClean="0"/>
              <a:t>‹#›</a:t>
            </a:fld>
            <a:endParaRPr lang="en-US" dirty="0"/>
          </a:p>
        </p:txBody>
      </p:sp>
    </p:spTree>
    <p:extLst>
      <p:ext uri="{BB962C8B-B14F-4D97-AF65-F5344CB8AC3E}">
        <p14:creationId xmlns:p14="http://schemas.microsoft.com/office/powerpoint/2010/main" val="1715929640"/>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914400" rtl="0" eaLnBrk="1" latinLnBrk="0" hangingPunct="1">
        <a:lnSpc>
          <a:spcPct val="90000"/>
        </a:lnSpc>
        <a:spcBef>
          <a:spcPct val="0"/>
        </a:spcBef>
        <a:buNone/>
        <a:defRPr sz="5400" b="1" kern="1200" cap="all" baseline="0">
          <a:solidFill>
            <a:schemeClr val="accent1"/>
          </a:solidFill>
          <a:latin typeface="Century Gothic" panose="020B0502020202020204"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image" Target="../media/image8.wmf"/></Relationships>
</file>

<file path=ppt/slides/_rels/slide19.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4.xml"/><Relationship Id="rId1" Type="http://schemas.openxmlformats.org/officeDocument/2006/relationships/slideLayout" Target="../slideLayouts/slideLayout8.xml"/><Relationship Id="rId4" Type="http://schemas.openxmlformats.org/officeDocument/2006/relationships/image" Target="../media/image12.emf"/></Relationships>
</file>

<file path=ppt/slides/_rels/slide22.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6.emf"/></Relationships>
</file>

<file path=ppt/slides/_rels/slide2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7.emf"/></Relationships>
</file>

<file path=ppt/slides/_rels/slide2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image" Target="../media/image18.emf"/></Relationships>
</file>

<file path=ppt/slides/_rels/slide2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9.xml"/><Relationship Id="rId1" Type="http://schemas.openxmlformats.org/officeDocument/2006/relationships/slideLayout" Target="../slideLayouts/slideLayout8.xml"/><Relationship Id="rId4" Type="http://schemas.openxmlformats.org/officeDocument/2006/relationships/image" Target="../media/image19.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20.emf"/></Relationships>
</file>

<file path=ppt/slides/_rels/slide31.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7.emf"/></Relationships>
</file>

<file path=ppt/slides/_rels/slide3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7.emf"/></Relationships>
</file>

<file path=ppt/slides/_rels/slide3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21.emf"/></Relationships>
</file>

<file path=ppt/slides/_rels/slide3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2.emf"/></Relationships>
</file>

<file path=ppt/slides/_rels/slide3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3.emf"/></Relationships>
</file>

<file path=ppt/slides/_rels/slide3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24.emf"/></Relationships>
</file>

<file path=ppt/slides/_rels/slide3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5.emf"/></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microsoft.com/office/2007/relationships/media" Target="../media/media1.mp4"/><Relationship Id="rId1" Type="http://schemas.openxmlformats.org/officeDocument/2006/relationships/video" Target="NULL" TargetMode="External"/><Relationship Id="rId4" Type="http://schemas.openxmlformats.org/officeDocument/2006/relationships/image" Target="../media/image27.png"/></Relationships>
</file>

<file path=ppt/slides/_rels/slide4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microsoft.com/office/2007/relationships/media" Target="../media/media2.mp4"/><Relationship Id="rId1" Type="http://schemas.openxmlformats.org/officeDocument/2006/relationships/video" Target="NULL" TargetMode="External"/><Relationship Id="rId4" Type="http://schemas.openxmlformats.org/officeDocument/2006/relationships/image" Target="../media/image28.png"/></Relationships>
</file>

<file path=ppt/slides/_rels/slide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8.xml"/></Relationships>
</file>

<file path=ppt/slides/_rels/slide50.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8.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33.emf"/></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37.emf"/></Relationships>
</file>

<file path=ppt/slides/_rels/slide7.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8.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6097B8-1D2C-8644-BCC0-621046525A77}"/>
              </a:ext>
            </a:extLst>
          </p:cNvPr>
          <p:cNvSpPr>
            <a:spLocks noGrp="1"/>
          </p:cNvSpPr>
          <p:nvPr>
            <p:ph type="ctrTitle"/>
          </p:nvPr>
        </p:nvSpPr>
        <p:spPr/>
        <p:txBody>
          <a:bodyPr/>
          <a:lstStyle/>
          <a:p>
            <a:r>
              <a:rPr lang="en-US" dirty="0">
                <a:solidFill>
                  <a:schemeClr val="tx1"/>
                </a:solidFill>
              </a:rPr>
              <a:t>One Option: Reduce Spending</a:t>
            </a:r>
          </a:p>
        </p:txBody>
      </p:sp>
      <p:sp>
        <p:nvSpPr>
          <p:cNvPr id="3" name="Subtitle 2">
            <a:extLst>
              <a:ext uri="{FF2B5EF4-FFF2-40B4-BE49-F238E27FC236}">
                <a16:creationId xmlns:a16="http://schemas.microsoft.com/office/drawing/2014/main" id="{8342CC8E-29F7-0D4F-B2E6-4B19FDD3788E}"/>
              </a:ext>
            </a:extLst>
          </p:cNvPr>
          <p:cNvSpPr>
            <a:spLocks noGrp="1"/>
          </p:cNvSpPr>
          <p:nvPr>
            <p:ph type="subTitle" idx="1"/>
          </p:nvPr>
        </p:nvSpPr>
        <p:spPr/>
        <p:txBody>
          <a:bodyPr/>
          <a:lstStyle/>
          <a:p>
            <a:r>
              <a:rPr lang="en-US" dirty="0">
                <a:solidFill>
                  <a:schemeClr val="tx1"/>
                </a:solidFill>
              </a:rPr>
              <a:t>Tax Restructuring and Equalization Task Force</a:t>
            </a:r>
          </a:p>
          <a:p>
            <a:r>
              <a:rPr lang="en-US" dirty="0">
                <a:solidFill>
                  <a:schemeClr val="tx1"/>
                </a:solidFill>
              </a:rPr>
              <a:t>September 5, 2019</a:t>
            </a:r>
          </a:p>
        </p:txBody>
      </p:sp>
    </p:spTree>
    <p:extLst>
      <p:ext uri="{BB962C8B-B14F-4D97-AF65-F5344CB8AC3E}">
        <p14:creationId xmlns:p14="http://schemas.microsoft.com/office/powerpoint/2010/main" val="19462588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7B03D1-CE5C-F34B-825B-CAAD99E3944D}"/>
              </a:ext>
            </a:extLst>
          </p:cNvPr>
          <p:cNvSpPr>
            <a:spLocks noGrp="1"/>
          </p:cNvSpPr>
          <p:nvPr>
            <p:ph type="title"/>
          </p:nvPr>
        </p:nvSpPr>
        <p:spPr/>
        <p:txBody>
          <a:bodyPr/>
          <a:lstStyle/>
          <a:p>
            <a:r>
              <a:rPr lang="en-US" dirty="0"/>
              <a:t>Spending Controls Already Exist…</a:t>
            </a:r>
          </a:p>
        </p:txBody>
      </p:sp>
      <p:sp>
        <p:nvSpPr>
          <p:cNvPr id="3" name="Text Placeholder 2">
            <a:extLst>
              <a:ext uri="{FF2B5EF4-FFF2-40B4-BE49-F238E27FC236}">
                <a16:creationId xmlns:a16="http://schemas.microsoft.com/office/drawing/2014/main" id="{1443FEAF-886E-8B4C-A608-199432BDE037}"/>
              </a:ext>
            </a:extLst>
          </p:cNvPr>
          <p:cNvSpPr>
            <a:spLocks noGrp="1"/>
          </p:cNvSpPr>
          <p:nvPr>
            <p:ph type="body" idx="1"/>
          </p:nvPr>
        </p:nvSpPr>
        <p:spPr/>
        <p:txBody>
          <a:bodyPr/>
          <a:lstStyle/>
          <a:p>
            <a:r>
              <a:rPr lang="en-US" dirty="0">
                <a:solidFill>
                  <a:schemeClr val="bg1"/>
                </a:solidFill>
              </a:rPr>
              <a:t>…and legislators are enhancing them.</a:t>
            </a:r>
          </a:p>
        </p:txBody>
      </p:sp>
    </p:spTree>
    <p:extLst>
      <p:ext uri="{BB962C8B-B14F-4D97-AF65-F5344CB8AC3E}">
        <p14:creationId xmlns:p14="http://schemas.microsoft.com/office/powerpoint/2010/main" val="21915952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5FE0A78-2A59-6E4C-AB8B-97CD63AA5507}"/>
              </a:ext>
            </a:extLst>
          </p:cNvPr>
          <p:cNvSpPr>
            <a:spLocks noGrp="1"/>
          </p:cNvSpPr>
          <p:nvPr>
            <p:ph type="title"/>
          </p:nvPr>
        </p:nvSpPr>
        <p:spPr/>
        <p:txBody>
          <a:bodyPr>
            <a:normAutofit fontScale="90000"/>
          </a:bodyPr>
          <a:lstStyle/>
          <a:p>
            <a:r>
              <a:rPr lang="en-US" dirty="0"/>
              <a:t>State Appropriations Limitation (UCA 63J-3)</a:t>
            </a:r>
          </a:p>
        </p:txBody>
      </p:sp>
      <p:sp>
        <p:nvSpPr>
          <p:cNvPr id="5" name="Content Placeholder 4">
            <a:extLst>
              <a:ext uri="{FF2B5EF4-FFF2-40B4-BE49-F238E27FC236}">
                <a16:creationId xmlns:a16="http://schemas.microsoft.com/office/drawing/2014/main" id="{5AF10232-61FE-EA40-8D2A-5E5F1297ED3C}"/>
              </a:ext>
            </a:extLst>
          </p:cNvPr>
          <p:cNvSpPr>
            <a:spLocks noGrp="1"/>
          </p:cNvSpPr>
          <p:nvPr>
            <p:ph idx="1"/>
          </p:nvPr>
        </p:nvSpPr>
        <p:spPr/>
        <p:txBody>
          <a:bodyPr/>
          <a:lstStyle/>
          <a:p>
            <a:r>
              <a:rPr lang="en-US" dirty="0"/>
              <a:t>Non-exempt growth limited to 1985 spending levels indexed for inflation and population growth</a:t>
            </a:r>
          </a:p>
          <a:p>
            <a:r>
              <a:rPr lang="en-US" dirty="0"/>
              <a:t>Transportation exempted</a:t>
            </a:r>
          </a:p>
          <a:p>
            <a:r>
              <a:rPr lang="en-US" dirty="0"/>
              <a:t>Education exempted</a:t>
            </a:r>
          </a:p>
          <a:p>
            <a:r>
              <a:rPr lang="en-US" dirty="0"/>
              <a:t>Limit adjusted for federal programs assumed by state (Medicaid, etc.)</a:t>
            </a:r>
          </a:p>
          <a:p>
            <a:r>
              <a:rPr lang="en-US" dirty="0"/>
              <a:t>Auditor must annually audit limit and amounts subject to limit then “notify appropriate officials of corrective action.”</a:t>
            </a:r>
          </a:p>
        </p:txBody>
      </p:sp>
    </p:spTree>
    <p:extLst>
      <p:ext uri="{BB962C8B-B14F-4D97-AF65-F5344CB8AC3E}">
        <p14:creationId xmlns:p14="http://schemas.microsoft.com/office/powerpoint/2010/main" val="11801486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3272BB-DF00-DC43-8D3B-42EC9F42103D}"/>
              </a:ext>
            </a:extLst>
          </p:cNvPr>
          <p:cNvSpPr>
            <a:spLocks noGrp="1"/>
          </p:cNvSpPr>
          <p:nvPr>
            <p:ph type="title"/>
          </p:nvPr>
        </p:nvSpPr>
        <p:spPr/>
        <p:txBody>
          <a:bodyPr/>
          <a:lstStyle/>
          <a:p>
            <a:r>
              <a:rPr lang="en-US" dirty="0"/>
              <a:t>History of </a:t>
            </a:r>
            <a:r>
              <a:rPr lang="en-US" dirty="0" err="1"/>
              <a:t>Approps</a:t>
            </a:r>
            <a:r>
              <a:rPr lang="en-US" dirty="0"/>
              <a:t> Limit</a:t>
            </a:r>
          </a:p>
        </p:txBody>
      </p:sp>
      <p:graphicFrame>
        <p:nvGraphicFramePr>
          <p:cNvPr id="4" name="Content Placeholder 3">
            <a:extLst>
              <a:ext uri="{FF2B5EF4-FFF2-40B4-BE49-F238E27FC236}">
                <a16:creationId xmlns:a16="http://schemas.microsoft.com/office/drawing/2014/main" id="{4CB0699E-C487-4D54-B8F2-2BFE6E140298}"/>
              </a:ext>
            </a:extLst>
          </p:cNvPr>
          <p:cNvGraphicFramePr>
            <a:graphicFrameLocks noGrp="1"/>
          </p:cNvGraphicFramePr>
          <p:nvPr>
            <p:ph idx="1"/>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3174945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8B05C6-4F76-394D-B449-E4D339912EDB}"/>
              </a:ext>
            </a:extLst>
          </p:cNvPr>
          <p:cNvSpPr>
            <a:spLocks noGrp="1"/>
          </p:cNvSpPr>
          <p:nvPr>
            <p:ph type="title"/>
          </p:nvPr>
        </p:nvSpPr>
        <p:spPr>
          <a:xfrm>
            <a:off x="7398851" y="457200"/>
            <a:ext cx="3932237" cy="1600200"/>
          </a:xfrm>
        </p:spPr>
        <p:txBody>
          <a:bodyPr/>
          <a:lstStyle/>
          <a:p>
            <a:r>
              <a:rPr lang="en-US" dirty="0"/>
              <a:t>Automatic Spending Cuts Established</a:t>
            </a:r>
          </a:p>
        </p:txBody>
      </p:sp>
      <p:pic>
        <p:nvPicPr>
          <p:cNvPr id="6" name="Content Placeholder 5">
            <a:extLst>
              <a:ext uri="{FF2B5EF4-FFF2-40B4-BE49-F238E27FC236}">
                <a16:creationId xmlns:a16="http://schemas.microsoft.com/office/drawing/2014/main" id="{349F1396-6BC3-1141-930A-950970619C9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57250" y="1274281"/>
            <a:ext cx="6172200" cy="4299913"/>
          </a:xfrm>
        </p:spPr>
      </p:pic>
      <p:sp>
        <p:nvSpPr>
          <p:cNvPr id="4" name="Text Placeholder 3">
            <a:extLst>
              <a:ext uri="{FF2B5EF4-FFF2-40B4-BE49-F238E27FC236}">
                <a16:creationId xmlns:a16="http://schemas.microsoft.com/office/drawing/2014/main" id="{115328DD-6E3D-EA4F-AB1F-74B0BB410A16}"/>
              </a:ext>
            </a:extLst>
          </p:cNvPr>
          <p:cNvSpPr>
            <a:spLocks noGrp="1"/>
          </p:cNvSpPr>
          <p:nvPr>
            <p:ph type="body" sz="half" idx="2"/>
          </p:nvPr>
        </p:nvSpPr>
        <p:spPr>
          <a:xfrm>
            <a:off x="7398851" y="2057400"/>
            <a:ext cx="3932237" cy="3811588"/>
          </a:xfrm>
        </p:spPr>
        <p:txBody>
          <a:bodyPr/>
          <a:lstStyle/>
          <a:p>
            <a:pPr marL="285750" indent="-285750">
              <a:buFont typeface="Arial" panose="020B0604020202020204" pitchFamily="34" charset="0"/>
              <a:buChar char="•"/>
            </a:pPr>
            <a:r>
              <a:rPr lang="en-US" dirty="0"/>
              <a:t>When the Legislature failed to make progress on tax reform in the 2019 General Session, they:</a:t>
            </a:r>
          </a:p>
          <a:p>
            <a:pPr marL="742950" lvl="1" indent="-285750">
              <a:buFont typeface="Arial" panose="020B0604020202020204" pitchFamily="34" charset="0"/>
              <a:buChar char="•"/>
            </a:pPr>
            <a:r>
              <a:rPr lang="en-US" dirty="0"/>
              <a:t>Created the Tax Restructuring and Equalization Task Force</a:t>
            </a:r>
          </a:p>
          <a:p>
            <a:pPr marL="742950" lvl="1" indent="-285750">
              <a:buFont typeface="Arial" panose="020B0604020202020204" pitchFamily="34" charset="0"/>
              <a:buChar char="•"/>
            </a:pPr>
            <a:r>
              <a:rPr lang="en-US" dirty="0"/>
              <a:t>Decelerated General Fund spending in Higher Education to buy more time (House Bill. 3)</a:t>
            </a:r>
          </a:p>
          <a:p>
            <a:pPr marL="742950" lvl="1" indent="-285750">
              <a:buFont typeface="Arial" panose="020B0604020202020204" pitchFamily="34" charset="0"/>
              <a:buChar char="•"/>
            </a:pPr>
            <a:r>
              <a:rPr lang="en-US" dirty="0"/>
              <a:t>Set more than $300 million in automatic spending cuts triggered if Task Force fails to make progress (1</a:t>
            </a:r>
            <a:r>
              <a:rPr lang="en-US" baseline="30000" dirty="0"/>
              <a:t>st</a:t>
            </a:r>
            <a:r>
              <a:rPr lang="en-US" dirty="0"/>
              <a:t> Substitute Senate Bill 2).</a:t>
            </a:r>
          </a:p>
        </p:txBody>
      </p:sp>
    </p:spTree>
    <p:extLst>
      <p:ext uri="{BB962C8B-B14F-4D97-AF65-F5344CB8AC3E}">
        <p14:creationId xmlns:p14="http://schemas.microsoft.com/office/powerpoint/2010/main" val="14723571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D0D9BD-DABC-B742-913D-D893C33AC1C9}"/>
              </a:ext>
            </a:extLst>
          </p:cNvPr>
          <p:cNvSpPr>
            <a:spLocks noGrp="1"/>
          </p:cNvSpPr>
          <p:nvPr>
            <p:ph type="title"/>
          </p:nvPr>
        </p:nvSpPr>
        <p:spPr/>
        <p:txBody>
          <a:bodyPr>
            <a:normAutofit/>
          </a:bodyPr>
          <a:lstStyle/>
          <a:p>
            <a:r>
              <a:rPr lang="en-US" dirty="0"/>
              <a:t>Zero-Based Budgets required</a:t>
            </a:r>
          </a:p>
        </p:txBody>
      </p:sp>
      <p:pic>
        <p:nvPicPr>
          <p:cNvPr id="7" name="Content Placeholder 6">
            <a:extLst>
              <a:ext uri="{FF2B5EF4-FFF2-40B4-BE49-F238E27FC236}">
                <a16:creationId xmlns:a16="http://schemas.microsoft.com/office/drawing/2014/main" id="{490514D3-0F13-3843-AC32-B2E83908D1F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183188" y="1267637"/>
            <a:ext cx="6172200" cy="4313201"/>
          </a:xfrm>
        </p:spPr>
      </p:pic>
      <p:sp>
        <p:nvSpPr>
          <p:cNvPr id="5" name="Text Placeholder 4">
            <a:extLst>
              <a:ext uri="{FF2B5EF4-FFF2-40B4-BE49-F238E27FC236}">
                <a16:creationId xmlns:a16="http://schemas.microsoft.com/office/drawing/2014/main" id="{92796067-669C-8A4A-9452-16DD123283F5}"/>
              </a:ext>
            </a:extLst>
          </p:cNvPr>
          <p:cNvSpPr>
            <a:spLocks noGrp="1"/>
          </p:cNvSpPr>
          <p:nvPr>
            <p:ph type="body" sz="half" idx="2"/>
          </p:nvPr>
        </p:nvSpPr>
        <p:spPr/>
        <p:txBody>
          <a:bodyPr/>
          <a:lstStyle/>
          <a:p>
            <a:pPr marL="285750" indent="-285750">
              <a:buFont typeface="Arial" panose="020B0604020202020204" pitchFamily="34" charset="0"/>
              <a:buChar char="•"/>
            </a:pPr>
            <a:r>
              <a:rPr lang="en-US" dirty="0"/>
              <a:t>”Accountable Process Budgets” reset 20% of base budgets each year – 100% over five years.</a:t>
            </a:r>
          </a:p>
          <a:p>
            <a:pPr marL="285750" indent="-285750">
              <a:buFont typeface="Arial" panose="020B0604020202020204" pitchFamily="34" charset="0"/>
              <a:buChar char="•"/>
            </a:pPr>
            <a:r>
              <a:rPr lang="en-US" dirty="0"/>
              <a:t>Subcommittees spend Interim Session scrutinizing base budgets starting from zero.</a:t>
            </a:r>
          </a:p>
          <a:p>
            <a:pPr marL="285750" indent="-285750">
              <a:buFont typeface="Arial" panose="020B0604020202020204" pitchFamily="34" charset="0"/>
              <a:buChar char="•"/>
            </a:pPr>
            <a:r>
              <a:rPr lang="en-US" dirty="0"/>
              <a:t>Result in base budget separate from formulaic “last year’s ongoing” base.</a:t>
            </a:r>
          </a:p>
          <a:p>
            <a:pPr marL="285750" indent="-285750">
              <a:buFont typeface="Arial" panose="020B0604020202020204" pitchFamily="34" charset="0"/>
              <a:buChar char="•"/>
            </a:pPr>
            <a:r>
              <a:rPr lang="en-US" dirty="0"/>
              <a:t>Requirement passed in 2019 General Session.</a:t>
            </a:r>
          </a:p>
          <a:p>
            <a:pPr marL="285750" indent="-285750">
              <a:buFont typeface="Arial" panose="020B0604020202020204" pitchFamily="34" charset="0"/>
              <a:buChar char="•"/>
            </a:pPr>
            <a:r>
              <a:rPr lang="en-US" dirty="0"/>
              <a:t>Appropriations Subcommittees currently formulating accountable and traditional base budgets.</a:t>
            </a:r>
          </a:p>
        </p:txBody>
      </p:sp>
    </p:spTree>
    <p:extLst>
      <p:ext uri="{BB962C8B-B14F-4D97-AF65-F5344CB8AC3E}">
        <p14:creationId xmlns:p14="http://schemas.microsoft.com/office/powerpoint/2010/main" val="39192638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ABE3AB3-9AD1-B44D-84C7-EDFF3A887545}"/>
              </a:ext>
            </a:extLst>
          </p:cNvPr>
          <p:cNvSpPr>
            <a:spLocks noGrp="1"/>
          </p:cNvSpPr>
          <p:nvPr>
            <p:ph type="title"/>
          </p:nvPr>
        </p:nvSpPr>
        <p:spPr/>
        <p:txBody>
          <a:bodyPr/>
          <a:lstStyle/>
          <a:p>
            <a:r>
              <a:rPr lang="en-US" dirty="0"/>
              <a:t>Conclusions</a:t>
            </a:r>
          </a:p>
        </p:txBody>
      </p:sp>
      <p:sp>
        <p:nvSpPr>
          <p:cNvPr id="6" name="Content Placeholder 5">
            <a:extLst>
              <a:ext uri="{FF2B5EF4-FFF2-40B4-BE49-F238E27FC236}">
                <a16:creationId xmlns:a16="http://schemas.microsoft.com/office/drawing/2014/main" id="{0B0C907C-0B0E-8945-BE27-0E25A8B327DB}"/>
              </a:ext>
            </a:extLst>
          </p:cNvPr>
          <p:cNvSpPr>
            <a:spLocks noGrp="1"/>
          </p:cNvSpPr>
          <p:nvPr>
            <p:ph idx="1"/>
          </p:nvPr>
        </p:nvSpPr>
        <p:spPr/>
        <p:txBody>
          <a:bodyPr/>
          <a:lstStyle/>
          <a:p>
            <a:r>
              <a:rPr lang="en-US" dirty="0"/>
              <a:t>Total state budget from all sources is growing faster than inflation and population.</a:t>
            </a:r>
          </a:p>
          <a:p>
            <a:r>
              <a:rPr lang="en-US" dirty="0"/>
              <a:t>General revenue budget (GF, EF, TF, TIF) about flat on a real per-capita basis.</a:t>
            </a:r>
          </a:p>
          <a:p>
            <a:r>
              <a:rPr lang="en-US" dirty="0"/>
              <a:t>Education, social services, and transportation driving growth – all others lagging.</a:t>
            </a:r>
          </a:p>
          <a:p>
            <a:r>
              <a:rPr lang="en-US" dirty="0"/>
              <a:t>Controls on spending currently exist.</a:t>
            </a:r>
          </a:p>
          <a:p>
            <a:r>
              <a:rPr lang="en-US" dirty="0"/>
              <a:t>Spending is addressed in appropriations subcommittees.</a:t>
            </a:r>
          </a:p>
        </p:txBody>
      </p:sp>
    </p:spTree>
    <p:extLst>
      <p:ext uri="{BB962C8B-B14F-4D97-AF65-F5344CB8AC3E}">
        <p14:creationId xmlns:p14="http://schemas.microsoft.com/office/powerpoint/2010/main" val="26845564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295897" y="758952"/>
            <a:ext cx="6412627" cy="3566160"/>
          </a:xfrm>
        </p:spPr>
        <p:txBody>
          <a:bodyPr>
            <a:normAutofit/>
          </a:bodyPr>
          <a:lstStyle/>
          <a:p>
            <a:r>
              <a:rPr lang="en-US" cap="small" dirty="0">
                <a:solidFill>
                  <a:schemeClr val="tx1"/>
                </a:solidFill>
              </a:rPr>
              <a:t>Public Education Budget </a:t>
            </a:r>
          </a:p>
        </p:txBody>
      </p:sp>
      <p:sp>
        <p:nvSpPr>
          <p:cNvPr id="3" name="Subtitle 2"/>
          <p:cNvSpPr>
            <a:spLocks noGrp="1"/>
          </p:cNvSpPr>
          <p:nvPr>
            <p:ph type="subTitle" idx="1"/>
          </p:nvPr>
        </p:nvSpPr>
        <p:spPr>
          <a:xfrm>
            <a:off x="5295899" y="4410076"/>
            <a:ext cx="6070093" cy="656874"/>
          </a:xfrm>
        </p:spPr>
        <p:txBody>
          <a:bodyPr>
            <a:normAutofit/>
          </a:bodyPr>
          <a:lstStyle/>
          <a:p>
            <a:r>
              <a:rPr lang="en-US" sz="2100" b="1" cap="none" dirty="0">
                <a:solidFill>
                  <a:schemeClr val="tx1"/>
                </a:solidFill>
              </a:rPr>
              <a:t>Understanding Utah’s School Funding System</a:t>
            </a:r>
          </a:p>
        </p:txBody>
      </p:sp>
      <p:sp>
        <p:nvSpPr>
          <p:cNvPr id="13" name="TextBox 12"/>
          <p:cNvSpPr txBox="1"/>
          <p:nvPr/>
        </p:nvSpPr>
        <p:spPr>
          <a:xfrm>
            <a:off x="6451600" y="6426200"/>
            <a:ext cx="5588000" cy="369332"/>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Light" panose="020F0302020204030204"/>
                <a:ea typeface="+mn-ea"/>
                <a:cs typeface="+mn-cs"/>
              </a:rPr>
              <a:t>September 2019</a:t>
            </a:r>
          </a:p>
        </p:txBody>
      </p:sp>
    </p:spTree>
    <p:extLst>
      <p:ext uri="{BB962C8B-B14F-4D97-AF65-F5344CB8AC3E}">
        <p14:creationId xmlns:p14="http://schemas.microsoft.com/office/powerpoint/2010/main" val="24838466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94359"/>
            <a:ext cx="3200400" cy="1910846"/>
          </a:xfrm>
        </p:spPr>
        <p:txBody>
          <a:bodyPr>
            <a:normAutofit/>
          </a:bodyPr>
          <a:lstStyle/>
          <a:p>
            <a:r>
              <a:rPr lang="en-US" sz="3200" dirty="0"/>
              <a:t>Legal Authority:</a:t>
            </a:r>
            <a:br>
              <a:rPr lang="en-US" sz="3200" dirty="0"/>
            </a:br>
            <a:r>
              <a:rPr lang="en-US" sz="3200" i="1" dirty="0"/>
              <a:t>Utah Code</a:t>
            </a:r>
          </a:p>
        </p:txBody>
      </p:sp>
      <p:sp>
        <p:nvSpPr>
          <p:cNvPr id="3" name="Content Placeholder 2"/>
          <p:cNvSpPr>
            <a:spLocks noGrp="1"/>
          </p:cNvSpPr>
          <p:nvPr>
            <p:ph idx="1"/>
          </p:nvPr>
        </p:nvSpPr>
        <p:spPr>
          <a:xfrm>
            <a:off x="4270248" y="374903"/>
            <a:ext cx="7161814" cy="6358931"/>
          </a:xfrm>
        </p:spPr>
        <p:txBody>
          <a:bodyPr anchor="t">
            <a:normAutofit fontScale="92500"/>
          </a:bodyPr>
          <a:lstStyle/>
          <a:p>
            <a:pPr marL="119062" indent="0">
              <a:buNone/>
            </a:pPr>
            <a:r>
              <a:rPr lang="en-US" sz="3200" i="1" dirty="0">
                <a:solidFill>
                  <a:srgbClr val="A05000"/>
                </a:solidFill>
                <a:latin typeface="+mj-lt"/>
              </a:rPr>
              <a:t>53F-2-103: Public Education System - Purpose</a:t>
            </a:r>
          </a:p>
          <a:p>
            <a:pPr marL="457200" indent="-338138">
              <a:buFont typeface="Courier New" panose="02070309020205020404" pitchFamily="49" charset="0"/>
              <a:buChar char="o"/>
            </a:pPr>
            <a:r>
              <a:rPr lang="en-US" sz="3000" dirty="0">
                <a:latin typeface="+mj-lt"/>
              </a:rPr>
              <a:t>Equity</a:t>
            </a:r>
          </a:p>
          <a:p>
            <a:pPr marL="685800" lvl="1" indent="-228600">
              <a:buFont typeface="Arial" panose="020B0604020202020204" pitchFamily="34" charset="0"/>
              <a:buChar char="•"/>
            </a:pPr>
            <a:r>
              <a:rPr lang="en-US" sz="2600" dirty="0">
                <a:latin typeface="+mj-lt"/>
              </a:rPr>
              <a:t>All children are entitled to reasonably equal educational opportunities regardless of residence or economic situation of their school district</a:t>
            </a:r>
          </a:p>
          <a:p>
            <a:pPr marL="457200" indent="-338138">
              <a:buFont typeface="Courier New" panose="02070309020205020404" pitchFamily="49" charset="0"/>
              <a:buChar char="o"/>
            </a:pPr>
            <a:r>
              <a:rPr lang="en-US" sz="3000" dirty="0">
                <a:latin typeface="+mj-lt"/>
              </a:rPr>
              <a:t>State &amp; Local Participation</a:t>
            </a:r>
          </a:p>
          <a:p>
            <a:pPr marL="685800" lvl="1" indent="-228600">
              <a:buFont typeface="Arial" panose="020B0604020202020204" pitchFamily="34" charset="0"/>
              <a:buChar char="•"/>
            </a:pPr>
            <a:r>
              <a:rPr lang="en-US" sz="2600" dirty="0">
                <a:latin typeface="+mj-lt"/>
              </a:rPr>
              <a:t>Providing a public education is primarily a state function; school districts should be required to pay a portion of the cost of a minimum program  </a:t>
            </a:r>
          </a:p>
          <a:p>
            <a:pPr marL="457200" indent="-338138">
              <a:buFont typeface="Courier New" panose="02070309020205020404" pitchFamily="49" charset="0"/>
              <a:buChar char="o"/>
            </a:pPr>
            <a:r>
              <a:rPr lang="en-US" sz="3000" dirty="0">
                <a:latin typeface="+mj-lt"/>
              </a:rPr>
              <a:t>Local Control &amp; Determination</a:t>
            </a:r>
          </a:p>
          <a:p>
            <a:pPr marL="685800" lvl="1" indent="-228600">
              <a:buFont typeface="Arial" panose="020B0604020202020204" pitchFamily="34" charset="0"/>
              <a:buChar char="•"/>
            </a:pPr>
            <a:r>
              <a:rPr lang="en-US" sz="2600" dirty="0">
                <a:latin typeface="+mj-lt"/>
              </a:rPr>
              <a:t>School districts are empowered to provide educational facilities and opportunities beyond the minimum program (Basic School Program)</a:t>
            </a:r>
          </a:p>
          <a:p>
            <a:pPr marL="685800" lvl="1" indent="-228600">
              <a:buFont typeface="Arial" panose="020B0604020202020204" pitchFamily="34" charset="0"/>
              <a:buChar char="•"/>
            </a:pPr>
            <a:r>
              <a:rPr lang="en-US" sz="2600" dirty="0">
                <a:latin typeface="+mj-lt"/>
              </a:rPr>
              <a:t>Latitude of action is permitted and encouraged</a:t>
            </a:r>
          </a:p>
          <a:p>
            <a:pPr marL="338138" indent="-338138">
              <a:buFont typeface="Courier New" panose="02070309020205020404" pitchFamily="49" charset="0"/>
              <a:buChar char="o"/>
            </a:pPr>
            <a:endParaRPr lang="en-US" sz="3200" dirty="0">
              <a:latin typeface="+mj-lt"/>
            </a:endParaRPr>
          </a:p>
        </p:txBody>
      </p:sp>
      <p:sp>
        <p:nvSpPr>
          <p:cNvPr id="4" name="Text Placeholder 3"/>
          <p:cNvSpPr>
            <a:spLocks noGrp="1"/>
          </p:cNvSpPr>
          <p:nvPr>
            <p:ph type="body" sz="half" idx="2"/>
          </p:nvPr>
        </p:nvSpPr>
        <p:spPr>
          <a:xfrm>
            <a:off x="457200" y="2505205"/>
            <a:ext cx="3200400" cy="3799999"/>
          </a:xfrm>
        </p:spPr>
        <p:txBody>
          <a:bodyPr>
            <a:noAutofit/>
          </a:bodyPr>
          <a:lstStyle/>
          <a:p>
            <a:r>
              <a:rPr lang="en-US" sz="2200" i="1" dirty="0">
                <a:latin typeface="+mj-lt"/>
              </a:rPr>
              <a:t>Title 53E – PED State Administration </a:t>
            </a:r>
          </a:p>
          <a:p>
            <a:pPr>
              <a:spcBef>
                <a:spcPts val="0"/>
              </a:spcBef>
            </a:pPr>
            <a:endParaRPr lang="en-US" sz="2200" i="1" dirty="0">
              <a:latin typeface="+mj-lt"/>
            </a:endParaRPr>
          </a:p>
          <a:p>
            <a:pPr>
              <a:spcBef>
                <a:spcPts val="0"/>
              </a:spcBef>
            </a:pPr>
            <a:r>
              <a:rPr lang="en-US" sz="2200" i="1" dirty="0">
                <a:latin typeface="+mj-lt"/>
              </a:rPr>
              <a:t>Title 53F – PED Funding</a:t>
            </a:r>
          </a:p>
          <a:p>
            <a:pPr>
              <a:spcBef>
                <a:spcPts val="0"/>
              </a:spcBef>
              <a:tabLst>
                <a:tab pos="119063" algn="l"/>
              </a:tabLst>
            </a:pPr>
            <a:r>
              <a:rPr lang="en-US" sz="1600" i="1" dirty="0">
                <a:latin typeface="+mj-lt"/>
              </a:rPr>
              <a:t>(53F-2: Minimum School Program)</a:t>
            </a:r>
          </a:p>
          <a:p>
            <a:pPr>
              <a:spcBef>
                <a:spcPts val="0"/>
              </a:spcBef>
            </a:pPr>
            <a:endParaRPr lang="en-US" sz="2200" i="1" dirty="0">
              <a:latin typeface="+mj-lt"/>
            </a:endParaRPr>
          </a:p>
          <a:p>
            <a:pPr>
              <a:spcBef>
                <a:spcPts val="0"/>
              </a:spcBef>
            </a:pPr>
            <a:r>
              <a:rPr lang="en-US" sz="2200" i="1" dirty="0">
                <a:latin typeface="+mj-lt"/>
              </a:rPr>
              <a:t>Title 53G – PED Local Administration</a:t>
            </a:r>
          </a:p>
        </p:txBody>
      </p:sp>
      <p:pic>
        <p:nvPicPr>
          <p:cNvPr id="6" name="Picture 5">
            <a:extLst>
              <a:ext uri="{FF2B5EF4-FFF2-40B4-BE49-F238E27FC236}">
                <a16:creationId xmlns:a16="http://schemas.microsoft.com/office/drawing/2014/main" id="{255A184B-42B0-470E-8EBE-4766E270EE3E}"/>
              </a:ext>
            </a:extLst>
          </p:cNvPr>
          <p:cNvPicPr>
            <a:picLocks noChangeAspect="1"/>
          </p:cNvPicPr>
          <p:nvPr/>
        </p:nvPicPr>
        <p:blipFill>
          <a:blip r:embed="rId3"/>
          <a:stretch>
            <a:fillRect/>
          </a:stretch>
        </p:blipFill>
        <p:spPr>
          <a:xfrm>
            <a:off x="11432062" y="5792498"/>
            <a:ext cx="605475" cy="918400"/>
          </a:xfrm>
          <a:prstGeom prst="rect">
            <a:avLst/>
          </a:prstGeom>
        </p:spPr>
      </p:pic>
    </p:spTree>
    <p:extLst>
      <p:ext uri="{BB962C8B-B14F-4D97-AF65-F5344CB8AC3E}">
        <p14:creationId xmlns:p14="http://schemas.microsoft.com/office/powerpoint/2010/main" val="8268508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94359"/>
            <a:ext cx="3529584" cy="1664209"/>
          </a:xfrm>
        </p:spPr>
        <p:txBody>
          <a:bodyPr>
            <a:noAutofit/>
          </a:bodyPr>
          <a:lstStyle/>
          <a:p>
            <a:r>
              <a:rPr lang="en-US" sz="3400" dirty="0"/>
              <a:t>Total Revenues</a:t>
            </a:r>
            <a:br>
              <a:rPr lang="en-US" sz="3400" dirty="0"/>
            </a:br>
            <a:r>
              <a:rPr lang="en-US" sz="2400" i="1" dirty="0"/>
              <a:t>As Reported by School Districts &amp; Charter Schools</a:t>
            </a:r>
          </a:p>
        </p:txBody>
      </p:sp>
      <p:sp>
        <p:nvSpPr>
          <p:cNvPr id="3" name="Content Placeholder 2"/>
          <p:cNvSpPr>
            <a:spLocks noGrp="1"/>
          </p:cNvSpPr>
          <p:nvPr>
            <p:ph idx="1"/>
          </p:nvPr>
        </p:nvSpPr>
        <p:spPr>
          <a:xfrm>
            <a:off x="4368800" y="270933"/>
            <a:ext cx="6922371" cy="6462902"/>
          </a:xfrm>
        </p:spPr>
        <p:txBody>
          <a:bodyPr anchor="t">
            <a:normAutofit/>
          </a:bodyPr>
          <a:lstStyle/>
          <a:p>
            <a:pPr marL="457200" indent="-338138">
              <a:buFont typeface="Courier New" panose="02070309020205020404" pitchFamily="49" charset="0"/>
              <a:buChar char="o"/>
            </a:pPr>
            <a:endParaRPr lang="en-US" sz="3200" dirty="0">
              <a:latin typeface="+mj-lt"/>
            </a:endParaRPr>
          </a:p>
          <a:p>
            <a:pPr marL="338138" indent="-338138">
              <a:buFont typeface="Courier New" panose="02070309020205020404" pitchFamily="49" charset="0"/>
              <a:buChar char="o"/>
            </a:pPr>
            <a:endParaRPr lang="en-US" sz="3200" dirty="0">
              <a:latin typeface="+mj-lt"/>
            </a:endParaRPr>
          </a:p>
        </p:txBody>
      </p:sp>
      <p:sp>
        <p:nvSpPr>
          <p:cNvPr id="4" name="Text Placeholder 3"/>
          <p:cNvSpPr>
            <a:spLocks noGrp="1"/>
          </p:cNvSpPr>
          <p:nvPr>
            <p:ph type="body" sz="half" idx="2"/>
          </p:nvPr>
        </p:nvSpPr>
        <p:spPr>
          <a:xfrm>
            <a:off x="457200" y="2578608"/>
            <a:ext cx="3200400" cy="3726595"/>
          </a:xfrm>
        </p:spPr>
        <p:txBody>
          <a:bodyPr>
            <a:noAutofit/>
          </a:bodyPr>
          <a:lstStyle/>
          <a:p>
            <a:pPr>
              <a:spcBef>
                <a:spcPts val="200"/>
              </a:spcBef>
            </a:pPr>
            <a:r>
              <a:rPr lang="en-US" sz="2000" i="1" dirty="0">
                <a:latin typeface="+mj-lt"/>
              </a:rPr>
              <a:t>FY 2018</a:t>
            </a:r>
          </a:p>
          <a:p>
            <a:pPr>
              <a:spcBef>
                <a:spcPts val="200"/>
              </a:spcBef>
            </a:pPr>
            <a:r>
              <a:rPr lang="en-US" sz="2000" i="1" dirty="0">
                <a:latin typeface="+mj-lt"/>
              </a:rPr>
              <a:t>$6.2 Billion</a:t>
            </a:r>
          </a:p>
          <a:p>
            <a:pPr>
              <a:spcBef>
                <a:spcPts val="200"/>
              </a:spcBef>
            </a:pPr>
            <a:endParaRPr lang="en-US" sz="2000" i="1" dirty="0">
              <a:latin typeface="+mj-lt"/>
            </a:endParaRPr>
          </a:p>
          <a:p>
            <a:pPr>
              <a:spcBef>
                <a:spcPts val="200"/>
              </a:spcBef>
            </a:pPr>
            <a:r>
              <a:rPr lang="en-US" sz="2000" i="1" dirty="0">
                <a:latin typeface="+mj-lt"/>
              </a:rPr>
              <a:t>Reported in AFR</a:t>
            </a:r>
          </a:p>
          <a:p>
            <a:pPr>
              <a:spcBef>
                <a:spcPts val="200"/>
              </a:spcBef>
            </a:pPr>
            <a:r>
              <a:rPr lang="en-US" sz="2000" i="1" dirty="0">
                <a:latin typeface="+mj-lt"/>
              </a:rPr>
              <a:t>Excludes State Agencies</a:t>
            </a:r>
          </a:p>
          <a:p>
            <a:pPr>
              <a:spcBef>
                <a:spcPts val="200"/>
              </a:spcBef>
            </a:pPr>
            <a:endParaRPr lang="en-US" sz="1000" i="1" dirty="0">
              <a:latin typeface="+mj-lt"/>
            </a:endParaRPr>
          </a:p>
          <a:p>
            <a:pPr>
              <a:spcBef>
                <a:spcPts val="200"/>
              </a:spcBef>
            </a:pPr>
            <a:r>
              <a:rPr lang="en-US" sz="2000" i="1" dirty="0">
                <a:latin typeface="+mj-lt"/>
              </a:rPr>
              <a:t>State Sources – 55%</a:t>
            </a:r>
          </a:p>
          <a:p>
            <a:pPr>
              <a:spcBef>
                <a:spcPts val="200"/>
              </a:spcBef>
            </a:pPr>
            <a:r>
              <a:rPr lang="en-US" sz="2000" i="1" dirty="0">
                <a:latin typeface="+mj-lt"/>
              </a:rPr>
              <a:t>Local Sources – 38%</a:t>
            </a:r>
          </a:p>
          <a:p>
            <a:pPr>
              <a:spcBef>
                <a:spcPts val="200"/>
              </a:spcBef>
            </a:pPr>
            <a:r>
              <a:rPr lang="en-US" sz="2000" i="1" dirty="0">
                <a:latin typeface="+mj-lt"/>
              </a:rPr>
              <a:t>Federal Sources – 7%</a:t>
            </a:r>
          </a:p>
          <a:p>
            <a:pPr>
              <a:spcBef>
                <a:spcPts val="200"/>
              </a:spcBef>
            </a:pPr>
            <a:endParaRPr lang="en-US" sz="1000" i="1" dirty="0">
              <a:latin typeface="+mj-lt"/>
            </a:endParaRPr>
          </a:p>
          <a:p>
            <a:pPr>
              <a:spcBef>
                <a:spcPts val="200"/>
              </a:spcBef>
            </a:pPr>
            <a:r>
              <a:rPr lang="en-US" sz="2000" i="1" dirty="0">
                <a:latin typeface="+mj-lt"/>
              </a:rPr>
              <a:t>Does Not Include State Administration</a:t>
            </a:r>
          </a:p>
        </p:txBody>
      </p:sp>
      <p:pic>
        <p:nvPicPr>
          <p:cNvPr id="8" name="Picture 7">
            <a:extLst>
              <a:ext uri="{FF2B5EF4-FFF2-40B4-BE49-F238E27FC236}">
                <a16:creationId xmlns:a16="http://schemas.microsoft.com/office/drawing/2014/main" id="{182C25CB-E685-48BB-A387-857A9658F3F9}"/>
              </a:ext>
            </a:extLst>
          </p:cNvPr>
          <p:cNvPicPr>
            <a:picLocks noChangeAspect="1"/>
          </p:cNvPicPr>
          <p:nvPr/>
        </p:nvPicPr>
        <p:blipFill>
          <a:blip r:embed="rId3"/>
          <a:stretch>
            <a:fillRect/>
          </a:stretch>
        </p:blipFill>
        <p:spPr>
          <a:xfrm>
            <a:off x="11506742" y="5815435"/>
            <a:ext cx="605475" cy="918400"/>
          </a:xfrm>
          <a:prstGeom prst="rect">
            <a:avLst/>
          </a:prstGeom>
        </p:spPr>
      </p:pic>
      <p:pic>
        <p:nvPicPr>
          <p:cNvPr id="9" name="Picture 8">
            <a:extLst>
              <a:ext uri="{FF2B5EF4-FFF2-40B4-BE49-F238E27FC236}">
                <a16:creationId xmlns:a16="http://schemas.microsoft.com/office/drawing/2014/main" id="{ECF3BA41-D608-4822-AEB2-53D8DA441A33}"/>
              </a:ext>
            </a:extLst>
          </p:cNvPr>
          <p:cNvPicPr>
            <a:picLocks noChangeAspect="1"/>
          </p:cNvPicPr>
          <p:nvPr/>
        </p:nvPicPr>
        <p:blipFill>
          <a:blip r:embed="rId4"/>
          <a:stretch>
            <a:fillRect/>
          </a:stretch>
        </p:blipFill>
        <p:spPr>
          <a:xfrm>
            <a:off x="3147102" y="62082"/>
            <a:ext cx="9108906" cy="6733835"/>
          </a:xfrm>
          <a:prstGeom prst="rect">
            <a:avLst/>
          </a:prstGeom>
        </p:spPr>
      </p:pic>
    </p:spTree>
    <p:extLst>
      <p:ext uri="{BB962C8B-B14F-4D97-AF65-F5344CB8AC3E}">
        <p14:creationId xmlns:p14="http://schemas.microsoft.com/office/powerpoint/2010/main" val="16357635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39F30-51AC-4A46-99D2-C8A630CDDFFD}"/>
              </a:ext>
            </a:extLst>
          </p:cNvPr>
          <p:cNvSpPr>
            <a:spLocks noGrp="1"/>
          </p:cNvSpPr>
          <p:nvPr>
            <p:ph type="title"/>
          </p:nvPr>
        </p:nvSpPr>
        <p:spPr/>
        <p:txBody>
          <a:bodyPr>
            <a:normAutofit fontScale="90000"/>
          </a:bodyPr>
          <a:lstStyle/>
          <a:p>
            <a:r>
              <a:rPr lang="en-US" sz="4000" dirty="0"/>
              <a:t>Revenue: Utah Compared to the Nation </a:t>
            </a:r>
            <a:br>
              <a:rPr lang="en-US" sz="4000" dirty="0"/>
            </a:br>
            <a:r>
              <a:rPr lang="en-US" sz="2800" dirty="0"/>
              <a:t>FY 2016 | Percent of Public Education Revenue by Source</a:t>
            </a:r>
            <a:endParaRPr lang="en-US" sz="4000" dirty="0"/>
          </a:p>
        </p:txBody>
      </p:sp>
      <p:pic>
        <p:nvPicPr>
          <p:cNvPr id="3" name="Picture 2">
            <a:extLst>
              <a:ext uri="{FF2B5EF4-FFF2-40B4-BE49-F238E27FC236}">
                <a16:creationId xmlns:a16="http://schemas.microsoft.com/office/drawing/2014/main" id="{08F2C539-94EC-43F7-B5F8-1F0832F6AF94}"/>
              </a:ext>
            </a:extLst>
          </p:cNvPr>
          <p:cNvPicPr>
            <a:picLocks noChangeAspect="1"/>
          </p:cNvPicPr>
          <p:nvPr/>
        </p:nvPicPr>
        <p:blipFill>
          <a:blip r:embed="rId2"/>
          <a:stretch>
            <a:fillRect/>
          </a:stretch>
        </p:blipFill>
        <p:spPr>
          <a:xfrm>
            <a:off x="1771655" y="1845363"/>
            <a:ext cx="8709649" cy="4396411"/>
          </a:xfrm>
          <a:prstGeom prst="rect">
            <a:avLst/>
          </a:prstGeom>
        </p:spPr>
      </p:pic>
    </p:spTree>
    <p:extLst>
      <p:ext uri="{BB962C8B-B14F-4D97-AF65-F5344CB8AC3E}">
        <p14:creationId xmlns:p14="http://schemas.microsoft.com/office/powerpoint/2010/main" val="27230664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724CF0A-3DAA-5549-A213-2C385B80CDF1}"/>
              </a:ext>
            </a:extLst>
          </p:cNvPr>
          <p:cNvSpPr>
            <a:spLocks noGrp="1"/>
          </p:cNvSpPr>
          <p:nvPr>
            <p:ph type="title"/>
          </p:nvPr>
        </p:nvSpPr>
        <p:spPr/>
        <p:txBody>
          <a:bodyPr/>
          <a:lstStyle/>
          <a:p>
            <a:endParaRPr lang="en-US"/>
          </a:p>
        </p:txBody>
      </p:sp>
      <p:pic>
        <p:nvPicPr>
          <p:cNvPr id="7" name="Content Placeholder 6">
            <a:extLst>
              <a:ext uri="{FF2B5EF4-FFF2-40B4-BE49-F238E27FC236}">
                <a16:creationId xmlns:a16="http://schemas.microsoft.com/office/drawing/2014/main" id="{C0990EF5-C9AA-844E-B4BD-4F3DF2C2F85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65871" y="400294"/>
            <a:ext cx="11115819" cy="5789490"/>
          </a:xfrm>
        </p:spPr>
      </p:pic>
    </p:spTree>
    <p:extLst>
      <p:ext uri="{BB962C8B-B14F-4D97-AF65-F5344CB8AC3E}">
        <p14:creationId xmlns:p14="http://schemas.microsoft.com/office/powerpoint/2010/main" val="8107985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39F30-51AC-4A46-99D2-C8A630CDDFFD}"/>
              </a:ext>
            </a:extLst>
          </p:cNvPr>
          <p:cNvSpPr>
            <a:spLocks noGrp="1"/>
          </p:cNvSpPr>
          <p:nvPr>
            <p:ph type="title"/>
          </p:nvPr>
        </p:nvSpPr>
        <p:spPr/>
        <p:txBody>
          <a:bodyPr>
            <a:normAutofit fontScale="90000"/>
          </a:bodyPr>
          <a:lstStyle/>
          <a:p>
            <a:r>
              <a:rPr lang="en-US" sz="4000" dirty="0"/>
              <a:t>Revenue: Utah Compared to the Nation </a:t>
            </a:r>
            <a:br>
              <a:rPr lang="en-US" sz="4000" dirty="0"/>
            </a:br>
            <a:r>
              <a:rPr lang="en-US" sz="2800" dirty="0"/>
              <a:t>FY 2013-2017 | Percent of Public Education Revenue by Source</a:t>
            </a:r>
            <a:endParaRPr lang="en-US" sz="4000" dirty="0"/>
          </a:p>
        </p:txBody>
      </p:sp>
      <p:pic>
        <p:nvPicPr>
          <p:cNvPr id="5" name="Picture 4">
            <a:extLst>
              <a:ext uri="{FF2B5EF4-FFF2-40B4-BE49-F238E27FC236}">
                <a16:creationId xmlns:a16="http://schemas.microsoft.com/office/drawing/2014/main" id="{D08E5236-C688-4AB0-8389-69A8F4973120}"/>
              </a:ext>
            </a:extLst>
          </p:cNvPr>
          <p:cNvPicPr>
            <a:picLocks noChangeAspect="1"/>
          </p:cNvPicPr>
          <p:nvPr/>
        </p:nvPicPr>
        <p:blipFill>
          <a:blip r:embed="rId2"/>
          <a:stretch>
            <a:fillRect/>
          </a:stretch>
        </p:blipFill>
        <p:spPr>
          <a:xfrm>
            <a:off x="377171" y="1812285"/>
            <a:ext cx="5687817" cy="3418742"/>
          </a:xfrm>
          <a:prstGeom prst="rect">
            <a:avLst/>
          </a:prstGeom>
        </p:spPr>
      </p:pic>
      <p:pic>
        <p:nvPicPr>
          <p:cNvPr id="7" name="Picture 6">
            <a:extLst>
              <a:ext uri="{FF2B5EF4-FFF2-40B4-BE49-F238E27FC236}">
                <a16:creationId xmlns:a16="http://schemas.microsoft.com/office/drawing/2014/main" id="{3831B4F2-A1EC-4CE8-9BA6-C401CFA87DCD}"/>
              </a:ext>
            </a:extLst>
          </p:cNvPr>
          <p:cNvPicPr>
            <a:picLocks noChangeAspect="1"/>
          </p:cNvPicPr>
          <p:nvPr/>
        </p:nvPicPr>
        <p:blipFill>
          <a:blip r:embed="rId3"/>
          <a:stretch>
            <a:fillRect/>
          </a:stretch>
        </p:blipFill>
        <p:spPr>
          <a:xfrm>
            <a:off x="6180319" y="1812285"/>
            <a:ext cx="5687819" cy="3418742"/>
          </a:xfrm>
          <a:prstGeom prst="rect">
            <a:avLst/>
          </a:prstGeom>
        </p:spPr>
      </p:pic>
    </p:spTree>
    <p:extLst>
      <p:ext uri="{BB962C8B-B14F-4D97-AF65-F5344CB8AC3E}">
        <p14:creationId xmlns:p14="http://schemas.microsoft.com/office/powerpoint/2010/main" val="23883279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594359"/>
            <a:ext cx="3530009" cy="2286000"/>
          </a:xfrm>
        </p:spPr>
        <p:txBody>
          <a:bodyPr>
            <a:noAutofit/>
          </a:bodyPr>
          <a:lstStyle/>
          <a:p>
            <a:r>
              <a:rPr lang="en-US" sz="3400" dirty="0"/>
              <a:t>Total Expenditures </a:t>
            </a:r>
            <a:br>
              <a:rPr lang="en-US" sz="3400" dirty="0"/>
            </a:br>
            <a:r>
              <a:rPr lang="en-US" sz="2400" i="1" dirty="0"/>
              <a:t>As Reported by School Districts &amp; Charter Schools</a:t>
            </a:r>
          </a:p>
        </p:txBody>
      </p:sp>
      <p:sp>
        <p:nvSpPr>
          <p:cNvPr id="3" name="Content Placeholder 2"/>
          <p:cNvSpPr>
            <a:spLocks noGrp="1"/>
          </p:cNvSpPr>
          <p:nvPr>
            <p:ph idx="1"/>
          </p:nvPr>
        </p:nvSpPr>
        <p:spPr>
          <a:xfrm>
            <a:off x="4440115" y="337608"/>
            <a:ext cx="6922371" cy="6462902"/>
          </a:xfrm>
        </p:spPr>
        <p:txBody>
          <a:bodyPr anchor="t">
            <a:normAutofit/>
          </a:bodyPr>
          <a:lstStyle/>
          <a:p>
            <a:pPr marL="457200" indent="-338138">
              <a:buFont typeface="Courier New" panose="02070309020205020404" pitchFamily="49" charset="0"/>
              <a:buChar char="o"/>
            </a:pPr>
            <a:endParaRPr lang="en-US" sz="3200" dirty="0">
              <a:latin typeface="+mj-lt"/>
            </a:endParaRPr>
          </a:p>
          <a:p>
            <a:pPr marL="338138" indent="-338138">
              <a:buFont typeface="Courier New" panose="02070309020205020404" pitchFamily="49" charset="0"/>
              <a:buChar char="o"/>
            </a:pPr>
            <a:endParaRPr lang="en-US" sz="3200" dirty="0">
              <a:latin typeface="+mj-lt"/>
            </a:endParaRPr>
          </a:p>
        </p:txBody>
      </p:sp>
      <p:sp>
        <p:nvSpPr>
          <p:cNvPr id="4" name="Text Placeholder 3"/>
          <p:cNvSpPr>
            <a:spLocks noGrp="1"/>
          </p:cNvSpPr>
          <p:nvPr>
            <p:ph type="body" sz="half" idx="2"/>
          </p:nvPr>
        </p:nvSpPr>
        <p:spPr>
          <a:xfrm>
            <a:off x="457199" y="3172968"/>
            <a:ext cx="3444240" cy="3132236"/>
          </a:xfrm>
        </p:spPr>
        <p:txBody>
          <a:bodyPr>
            <a:noAutofit/>
          </a:bodyPr>
          <a:lstStyle/>
          <a:p>
            <a:pPr>
              <a:spcBef>
                <a:spcPts val="200"/>
              </a:spcBef>
            </a:pPr>
            <a:r>
              <a:rPr lang="en-US" sz="2000" i="1" dirty="0">
                <a:latin typeface="+mj-lt"/>
              </a:rPr>
              <a:t>FY 2018</a:t>
            </a:r>
          </a:p>
          <a:p>
            <a:pPr>
              <a:spcBef>
                <a:spcPts val="200"/>
              </a:spcBef>
            </a:pPr>
            <a:r>
              <a:rPr lang="en-US" sz="2000" i="1" dirty="0">
                <a:latin typeface="+mj-lt"/>
              </a:rPr>
              <a:t>$6.8 Billion</a:t>
            </a:r>
          </a:p>
          <a:p>
            <a:pPr>
              <a:spcBef>
                <a:spcPts val="200"/>
              </a:spcBef>
            </a:pPr>
            <a:endParaRPr lang="en-US" sz="2000" i="1" dirty="0">
              <a:latin typeface="+mj-lt"/>
            </a:endParaRPr>
          </a:p>
          <a:p>
            <a:pPr>
              <a:spcBef>
                <a:spcPts val="200"/>
              </a:spcBef>
            </a:pPr>
            <a:r>
              <a:rPr lang="en-US" sz="2000" i="1" dirty="0">
                <a:latin typeface="+mj-lt"/>
              </a:rPr>
              <a:t>Reported in AFR</a:t>
            </a:r>
          </a:p>
          <a:p>
            <a:pPr>
              <a:spcBef>
                <a:spcPts val="200"/>
              </a:spcBef>
            </a:pPr>
            <a:r>
              <a:rPr lang="en-US" sz="2000" i="1" dirty="0">
                <a:latin typeface="+mj-lt"/>
              </a:rPr>
              <a:t>Excludes State Agencies</a:t>
            </a:r>
          </a:p>
          <a:p>
            <a:pPr>
              <a:spcBef>
                <a:spcPts val="200"/>
              </a:spcBef>
            </a:pPr>
            <a:endParaRPr lang="en-US" sz="1000" i="1" dirty="0">
              <a:latin typeface="+mj-lt"/>
            </a:endParaRPr>
          </a:p>
          <a:p>
            <a:pPr>
              <a:spcBef>
                <a:spcPts val="200"/>
              </a:spcBef>
            </a:pPr>
            <a:r>
              <a:rPr lang="en-US" sz="2000" i="1" dirty="0">
                <a:latin typeface="+mj-lt"/>
              </a:rPr>
              <a:t>Employee Compensation – 61%</a:t>
            </a:r>
          </a:p>
          <a:p>
            <a:pPr>
              <a:spcBef>
                <a:spcPts val="200"/>
              </a:spcBef>
            </a:pPr>
            <a:endParaRPr lang="en-US" sz="1000" i="1" dirty="0">
              <a:latin typeface="+mj-lt"/>
            </a:endParaRPr>
          </a:p>
          <a:p>
            <a:pPr>
              <a:spcBef>
                <a:spcPts val="200"/>
              </a:spcBef>
            </a:pPr>
            <a:r>
              <a:rPr lang="en-US" sz="2000" i="1" dirty="0">
                <a:latin typeface="+mj-lt"/>
              </a:rPr>
              <a:t>Does Not Include State Administration</a:t>
            </a:r>
          </a:p>
        </p:txBody>
      </p:sp>
      <p:pic>
        <p:nvPicPr>
          <p:cNvPr id="9" name="Picture 8">
            <a:extLst>
              <a:ext uri="{FF2B5EF4-FFF2-40B4-BE49-F238E27FC236}">
                <a16:creationId xmlns:a16="http://schemas.microsoft.com/office/drawing/2014/main" id="{0D72E0D3-204C-4378-8326-40F7748FB86F}"/>
              </a:ext>
            </a:extLst>
          </p:cNvPr>
          <p:cNvPicPr>
            <a:picLocks noChangeAspect="1"/>
          </p:cNvPicPr>
          <p:nvPr/>
        </p:nvPicPr>
        <p:blipFill>
          <a:blip r:embed="rId3"/>
          <a:stretch>
            <a:fillRect/>
          </a:stretch>
        </p:blipFill>
        <p:spPr>
          <a:xfrm>
            <a:off x="11506742" y="5846004"/>
            <a:ext cx="605475" cy="918400"/>
          </a:xfrm>
          <a:prstGeom prst="rect">
            <a:avLst/>
          </a:prstGeom>
        </p:spPr>
      </p:pic>
      <p:pic>
        <p:nvPicPr>
          <p:cNvPr id="7" name="Picture 6">
            <a:extLst>
              <a:ext uri="{FF2B5EF4-FFF2-40B4-BE49-F238E27FC236}">
                <a16:creationId xmlns:a16="http://schemas.microsoft.com/office/drawing/2014/main" id="{DCE1F862-575D-4C6B-BC25-BA0C215AF7F3}"/>
              </a:ext>
            </a:extLst>
          </p:cNvPr>
          <p:cNvPicPr>
            <a:picLocks noChangeAspect="1"/>
          </p:cNvPicPr>
          <p:nvPr/>
        </p:nvPicPr>
        <p:blipFill>
          <a:blip r:embed="rId4"/>
          <a:stretch>
            <a:fillRect/>
          </a:stretch>
        </p:blipFill>
        <p:spPr>
          <a:xfrm>
            <a:off x="3339530" y="57490"/>
            <a:ext cx="9276865" cy="6858000"/>
          </a:xfrm>
          <a:prstGeom prst="rect">
            <a:avLst/>
          </a:prstGeom>
        </p:spPr>
      </p:pic>
    </p:spTree>
    <p:extLst>
      <p:ext uri="{BB962C8B-B14F-4D97-AF65-F5344CB8AC3E}">
        <p14:creationId xmlns:p14="http://schemas.microsoft.com/office/powerpoint/2010/main" val="179723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39F30-51AC-4A46-99D2-C8A630CDDFFD}"/>
              </a:ext>
            </a:extLst>
          </p:cNvPr>
          <p:cNvSpPr>
            <a:spLocks noGrp="1"/>
          </p:cNvSpPr>
          <p:nvPr>
            <p:ph type="title"/>
          </p:nvPr>
        </p:nvSpPr>
        <p:spPr/>
        <p:txBody>
          <a:bodyPr>
            <a:normAutofit fontScale="90000"/>
          </a:bodyPr>
          <a:lstStyle/>
          <a:p>
            <a:r>
              <a:rPr lang="en-US" sz="4000" dirty="0"/>
              <a:t>Expenditures: Utah Compared to the Nation </a:t>
            </a:r>
            <a:br>
              <a:rPr lang="en-US" sz="4000" dirty="0"/>
            </a:br>
            <a:r>
              <a:rPr lang="en-US" sz="2800" dirty="0"/>
              <a:t>FY 2016 | Percent of Public Education Expenditures by Major Category </a:t>
            </a:r>
            <a:endParaRPr lang="en-US" sz="4000" dirty="0"/>
          </a:p>
        </p:txBody>
      </p:sp>
      <p:pic>
        <p:nvPicPr>
          <p:cNvPr id="3" name="Picture 2">
            <a:extLst>
              <a:ext uri="{FF2B5EF4-FFF2-40B4-BE49-F238E27FC236}">
                <a16:creationId xmlns:a16="http://schemas.microsoft.com/office/drawing/2014/main" id="{EFB1EB50-3796-4215-9DD7-F42CAF5568FE}"/>
              </a:ext>
            </a:extLst>
          </p:cNvPr>
          <p:cNvPicPr>
            <a:picLocks noChangeAspect="1"/>
          </p:cNvPicPr>
          <p:nvPr/>
        </p:nvPicPr>
        <p:blipFill>
          <a:blip r:embed="rId2"/>
          <a:stretch>
            <a:fillRect/>
          </a:stretch>
        </p:blipFill>
        <p:spPr>
          <a:xfrm>
            <a:off x="2109988" y="1819656"/>
            <a:ext cx="7972024" cy="4425696"/>
          </a:xfrm>
          <a:prstGeom prst="rect">
            <a:avLst/>
          </a:prstGeom>
        </p:spPr>
      </p:pic>
    </p:spTree>
    <p:extLst>
      <p:ext uri="{BB962C8B-B14F-4D97-AF65-F5344CB8AC3E}">
        <p14:creationId xmlns:p14="http://schemas.microsoft.com/office/powerpoint/2010/main" val="38614837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39F30-51AC-4A46-99D2-C8A630CDDFFD}"/>
              </a:ext>
            </a:extLst>
          </p:cNvPr>
          <p:cNvSpPr>
            <a:spLocks noGrp="1"/>
          </p:cNvSpPr>
          <p:nvPr>
            <p:ph type="title"/>
          </p:nvPr>
        </p:nvSpPr>
        <p:spPr>
          <a:xfrm>
            <a:off x="1097280" y="286603"/>
            <a:ext cx="10195560" cy="1450757"/>
          </a:xfrm>
        </p:spPr>
        <p:txBody>
          <a:bodyPr>
            <a:normAutofit fontScale="90000"/>
          </a:bodyPr>
          <a:lstStyle/>
          <a:p>
            <a:r>
              <a:rPr lang="en-US" sz="4000" dirty="0"/>
              <a:t>Expenditures: Utah Compared to the Nation </a:t>
            </a:r>
            <a:br>
              <a:rPr lang="en-US" sz="4000" dirty="0"/>
            </a:br>
            <a:r>
              <a:rPr lang="en-US" sz="2800" dirty="0"/>
              <a:t>FY 2017 | Operating Expenditures on Instruction, Support Services, Other</a:t>
            </a:r>
            <a:endParaRPr lang="en-US" sz="4000" dirty="0"/>
          </a:p>
        </p:txBody>
      </p:sp>
      <p:pic>
        <p:nvPicPr>
          <p:cNvPr id="4" name="Picture 3">
            <a:extLst>
              <a:ext uri="{FF2B5EF4-FFF2-40B4-BE49-F238E27FC236}">
                <a16:creationId xmlns:a16="http://schemas.microsoft.com/office/drawing/2014/main" id="{86E68D85-DFD5-474D-AE35-1D7AD024DBC8}"/>
              </a:ext>
            </a:extLst>
          </p:cNvPr>
          <p:cNvPicPr>
            <a:picLocks noChangeAspect="1"/>
          </p:cNvPicPr>
          <p:nvPr/>
        </p:nvPicPr>
        <p:blipFill>
          <a:blip r:embed="rId2"/>
          <a:stretch>
            <a:fillRect/>
          </a:stretch>
        </p:blipFill>
        <p:spPr>
          <a:xfrm>
            <a:off x="2035868" y="1783080"/>
            <a:ext cx="8120264" cy="4507992"/>
          </a:xfrm>
          <a:prstGeom prst="rect">
            <a:avLst/>
          </a:prstGeom>
        </p:spPr>
      </p:pic>
    </p:spTree>
    <p:extLst>
      <p:ext uri="{BB962C8B-B14F-4D97-AF65-F5344CB8AC3E}">
        <p14:creationId xmlns:p14="http://schemas.microsoft.com/office/powerpoint/2010/main" val="796625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39F30-51AC-4A46-99D2-C8A630CDDFFD}"/>
              </a:ext>
            </a:extLst>
          </p:cNvPr>
          <p:cNvSpPr>
            <a:spLocks noGrp="1"/>
          </p:cNvSpPr>
          <p:nvPr>
            <p:ph type="title"/>
          </p:nvPr>
        </p:nvSpPr>
        <p:spPr>
          <a:xfrm>
            <a:off x="1097280" y="286603"/>
            <a:ext cx="10195560" cy="1450757"/>
          </a:xfrm>
        </p:spPr>
        <p:txBody>
          <a:bodyPr>
            <a:normAutofit fontScale="90000"/>
          </a:bodyPr>
          <a:lstStyle/>
          <a:p>
            <a:r>
              <a:rPr lang="en-US" sz="4000" dirty="0"/>
              <a:t>Expenditures: Utah Compared to the Nation </a:t>
            </a:r>
            <a:br>
              <a:rPr lang="en-US" sz="4000" dirty="0"/>
            </a:br>
            <a:r>
              <a:rPr lang="en-US" sz="2800" dirty="0"/>
              <a:t>FY 2017 | Capital Expenditures on Buildings &amp; Equipment</a:t>
            </a:r>
            <a:endParaRPr lang="en-US" sz="4000" dirty="0"/>
          </a:p>
        </p:txBody>
      </p:sp>
      <p:pic>
        <p:nvPicPr>
          <p:cNvPr id="3" name="Picture 2">
            <a:extLst>
              <a:ext uri="{FF2B5EF4-FFF2-40B4-BE49-F238E27FC236}">
                <a16:creationId xmlns:a16="http://schemas.microsoft.com/office/drawing/2014/main" id="{46E768D6-0ACF-4C2F-A37D-978D5DA66762}"/>
              </a:ext>
            </a:extLst>
          </p:cNvPr>
          <p:cNvPicPr>
            <a:picLocks noChangeAspect="1"/>
          </p:cNvPicPr>
          <p:nvPr/>
        </p:nvPicPr>
        <p:blipFill>
          <a:blip r:embed="rId2"/>
          <a:stretch>
            <a:fillRect/>
          </a:stretch>
        </p:blipFill>
        <p:spPr>
          <a:xfrm>
            <a:off x="2798499" y="1828799"/>
            <a:ext cx="6595002" cy="4422913"/>
          </a:xfrm>
          <a:prstGeom prst="rect">
            <a:avLst/>
          </a:prstGeom>
        </p:spPr>
      </p:pic>
    </p:spTree>
    <p:extLst>
      <p:ext uri="{BB962C8B-B14F-4D97-AF65-F5344CB8AC3E}">
        <p14:creationId xmlns:p14="http://schemas.microsoft.com/office/powerpoint/2010/main" val="42022451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a:t>State Funding for Public Education </a:t>
            </a:r>
            <a:br>
              <a:rPr lang="en-US" sz="4000" dirty="0"/>
            </a:br>
            <a:r>
              <a:rPr lang="en-US" sz="2800" dirty="0"/>
              <a:t>Summary | State Revenue Allocated to Local Education Agencies (LEAs)</a:t>
            </a:r>
          </a:p>
        </p:txBody>
      </p:sp>
      <p:sp>
        <p:nvSpPr>
          <p:cNvPr id="4" name="Footer Placeholder 3"/>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0" normalizeH="0" baseline="0" noProof="0" dirty="0">
                <a:ln>
                  <a:noFill/>
                </a:ln>
                <a:solidFill>
                  <a:srgbClr val="EEECE1"/>
                </a:solidFill>
                <a:effectLst/>
                <a:uLnTx/>
                <a:uFillTx/>
                <a:latin typeface="Calibri" panose="020F0502020204030204"/>
                <a:ea typeface="+mn-ea"/>
                <a:cs typeface="+mn-cs"/>
              </a:rPr>
              <a:t>		</a:t>
            </a:r>
          </a:p>
        </p:txBody>
      </p:sp>
      <p:sp>
        <p:nvSpPr>
          <p:cNvPr id="9" name="Content Placeholder 3">
            <a:extLst>
              <a:ext uri="{FF2B5EF4-FFF2-40B4-BE49-F238E27FC236}">
                <a16:creationId xmlns:a16="http://schemas.microsoft.com/office/drawing/2014/main" id="{B67FBB8B-E83A-4C65-BF07-B73187D55A54}"/>
              </a:ext>
            </a:extLst>
          </p:cNvPr>
          <p:cNvSpPr txBox="1">
            <a:spLocks/>
          </p:cNvSpPr>
          <p:nvPr/>
        </p:nvSpPr>
        <p:spPr>
          <a:xfrm>
            <a:off x="6163434" y="1818861"/>
            <a:ext cx="5401488" cy="4392291"/>
          </a:xfrm>
          <a:prstGeom prst="rect">
            <a:avLst/>
          </a:prstGeom>
        </p:spPr>
        <p:txBody>
          <a:bodyPr>
            <a:normAutofit fontScale="85000" lnSpcReduction="2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346075" marR="0" lvl="0" indent="-346075" algn="l" defTabSz="914400" rtl="0" eaLnBrk="1" fontAlgn="auto" latinLnBrk="0" hangingPunct="1">
              <a:lnSpc>
                <a:spcPct val="100000"/>
              </a:lnSpc>
              <a:spcBef>
                <a:spcPts val="200"/>
              </a:spcBef>
              <a:spcAft>
                <a:spcPts val="400"/>
              </a:spcAft>
              <a:buClr>
                <a:srgbClr val="708C58"/>
              </a:buClr>
              <a:buSzPct val="100000"/>
              <a:buFont typeface="Courier New" panose="02070309020205020404" pitchFamily="49" charset="0"/>
              <a:buChar char="o"/>
              <a:tabLst/>
              <a:defRPr/>
            </a:pPr>
            <a:r>
              <a:rPr kumimoji="0" lang="en-US" sz="2800" b="0" i="0" u="none" strike="noStrike" kern="1200" cap="none" spc="0" normalizeH="0" baseline="0" noProof="0" dirty="0">
                <a:ln>
                  <a:noFill/>
                </a:ln>
                <a:solidFill>
                  <a:prstClr val="black">
                    <a:lumMod val="75000"/>
                    <a:lumOff val="25000"/>
                  </a:prstClr>
                </a:solidFill>
                <a:effectLst/>
                <a:uLnTx/>
                <a:uFillTx/>
                <a:latin typeface="Calibri Light" panose="020F0302020204030204"/>
                <a:ea typeface="+mn-ea"/>
                <a:cs typeface="+mn-cs"/>
              </a:rPr>
              <a:t>Minimum School Program</a:t>
            </a:r>
          </a:p>
          <a:p>
            <a:pPr marL="568325" marR="0" lvl="1" indent="-222250" algn="l" defTabSz="914400" rtl="0" eaLnBrk="1" fontAlgn="auto" latinLnBrk="0" hangingPunct="1">
              <a:lnSpc>
                <a:spcPct val="100000"/>
              </a:lnSpc>
              <a:spcBef>
                <a:spcPts val="200"/>
              </a:spcBef>
              <a:spcAft>
                <a:spcPts val="400"/>
              </a:spcAft>
              <a:buClr>
                <a:srgbClr val="708C58"/>
              </a:buClr>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lumMod val="75000"/>
                    <a:lumOff val="25000"/>
                  </a:prstClr>
                </a:solidFill>
                <a:effectLst/>
                <a:uLnTx/>
                <a:uFillTx/>
                <a:latin typeface="Calibri Light" panose="020F0302020204030204"/>
                <a:ea typeface="+mn-ea"/>
                <a:cs typeface="+mn-cs"/>
              </a:rPr>
              <a:t>Primary Source of State Funding to Locals</a:t>
            </a:r>
          </a:p>
          <a:p>
            <a:pPr marL="804863" lvl="2" indent="-236538">
              <a:lnSpc>
                <a:spcPct val="100000"/>
              </a:lnSpc>
              <a:buClr>
                <a:srgbClr val="708C58"/>
              </a:buClr>
              <a:buFont typeface="Wingdings" panose="05000000000000000000" pitchFamily="2" charset="2"/>
              <a:buChar char="§"/>
              <a:defRPr/>
            </a:pPr>
            <a:r>
              <a:rPr kumimoji="0" lang="en-US" sz="2000" b="0" i="0" u="none" strike="noStrike" kern="1200" cap="none" spc="0" normalizeH="0" baseline="0" noProof="0" dirty="0">
                <a:ln>
                  <a:noFill/>
                </a:ln>
                <a:solidFill>
                  <a:prstClr val="black">
                    <a:lumMod val="75000"/>
                    <a:lumOff val="25000"/>
                  </a:prstClr>
                </a:solidFill>
                <a:effectLst/>
                <a:uLnTx/>
                <a:uFillTx/>
                <a:latin typeface="Calibri Light" panose="020F0302020204030204"/>
                <a:ea typeface="+mn-ea"/>
                <a:cs typeface="+mn-cs"/>
              </a:rPr>
              <a:t>Include Weighted Pupil Unit (WPU) Programs</a:t>
            </a:r>
          </a:p>
          <a:p>
            <a:pPr marL="568325" marR="0" lvl="1" indent="-222250" algn="l" defTabSz="914400" rtl="0" eaLnBrk="1" fontAlgn="auto" latinLnBrk="0" hangingPunct="1">
              <a:lnSpc>
                <a:spcPct val="100000"/>
              </a:lnSpc>
              <a:spcBef>
                <a:spcPts val="200"/>
              </a:spcBef>
              <a:spcAft>
                <a:spcPts val="400"/>
              </a:spcAft>
              <a:buClr>
                <a:srgbClr val="708C58"/>
              </a:buClr>
              <a:buSzTx/>
              <a:buFont typeface="Arial" panose="020B0604020202020204" pitchFamily="34" charset="0"/>
              <a:buChar char="•"/>
              <a:tabLst/>
              <a:defRPr/>
            </a:pPr>
            <a:r>
              <a:rPr lang="en-US" sz="2400" dirty="0">
                <a:solidFill>
                  <a:prstClr val="black">
                    <a:lumMod val="75000"/>
                    <a:lumOff val="25000"/>
                  </a:prstClr>
                </a:solidFill>
                <a:latin typeface="Calibri Light" panose="020F0302020204030204"/>
              </a:rPr>
              <a:t>Multiple Programs to Equalize Local Property Tax Collections</a:t>
            </a:r>
            <a:endParaRPr kumimoji="0" lang="en-US" sz="2400" b="0" i="0" u="none" strike="noStrike" kern="1200" cap="none" spc="0" normalizeH="0" baseline="0" noProof="0" dirty="0">
              <a:ln>
                <a:noFill/>
              </a:ln>
              <a:solidFill>
                <a:prstClr val="black">
                  <a:lumMod val="75000"/>
                  <a:lumOff val="25000"/>
                </a:prstClr>
              </a:solidFill>
              <a:effectLst/>
              <a:uLnTx/>
              <a:uFillTx/>
              <a:latin typeface="Calibri Light" panose="020F0302020204030204"/>
              <a:ea typeface="+mn-ea"/>
              <a:cs typeface="+mn-cs"/>
            </a:endParaRPr>
          </a:p>
          <a:p>
            <a:pPr marL="346075" marR="0" lvl="0" indent="-346075" algn="l" defTabSz="914400" rtl="0" eaLnBrk="1" fontAlgn="auto" latinLnBrk="0" hangingPunct="1">
              <a:lnSpc>
                <a:spcPct val="100000"/>
              </a:lnSpc>
              <a:spcBef>
                <a:spcPts val="200"/>
              </a:spcBef>
              <a:spcAft>
                <a:spcPts val="400"/>
              </a:spcAft>
              <a:buClr>
                <a:srgbClr val="708C58"/>
              </a:buClr>
              <a:buSzPct val="100000"/>
              <a:buFont typeface="Courier New" panose="02070309020205020404" pitchFamily="49" charset="0"/>
              <a:buChar char="o"/>
              <a:tabLst/>
              <a:defRPr/>
            </a:pPr>
            <a:r>
              <a:rPr kumimoji="0" lang="en-US" sz="2800" b="0" i="0" u="none" strike="noStrike" kern="1200" cap="none" spc="0" normalizeH="0" baseline="0" noProof="0" dirty="0">
                <a:ln>
                  <a:noFill/>
                </a:ln>
                <a:solidFill>
                  <a:prstClr val="black">
                    <a:lumMod val="75000"/>
                    <a:lumOff val="25000"/>
                  </a:prstClr>
                </a:solidFill>
                <a:effectLst/>
                <a:uLnTx/>
                <a:uFillTx/>
                <a:latin typeface="Calibri Light" panose="020F0302020204030204"/>
                <a:ea typeface="+mn-ea"/>
                <a:cs typeface="+mn-cs"/>
              </a:rPr>
              <a:t>School Building Program</a:t>
            </a:r>
          </a:p>
          <a:p>
            <a:pPr marL="576263" lvl="1" indent="-228600">
              <a:lnSpc>
                <a:spcPct val="100000"/>
              </a:lnSpc>
              <a:buClr>
                <a:srgbClr val="708C58"/>
              </a:buClr>
              <a:buSzPct val="100000"/>
              <a:buFont typeface="Arial" panose="020B0604020202020204" pitchFamily="34" charset="0"/>
              <a:buChar char="•"/>
              <a:defRPr/>
            </a:pPr>
            <a:r>
              <a:rPr lang="en-US" sz="2400" dirty="0">
                <a:solidFill>
                  <a:prstClr val="black">
                    <a:lumMod val="75000"/>
                    <a:lumOff val="25000"/>
                  </a:prstClr>
                </a:solidFill>
                <a:latin typeface="Calibri Light" panose="020F0302020204030204"/>
              </a:rPr>
              <a:t>Minimum State Funding Programs for Capital</a:t>
            </a:r>
            <a:r>
              <a:rPr kumimoji="0" lang="en-US" sz="2000" b="0" i="0" u="none" strike="noStrike" kern="1200" cap="none" spc="0" normalizeH="0" baseline="0" noProof="0" dirty="0">
                <a:ln>
                  <a:noFill/>
                </a:ln>
                <a:solidFill>
                  <a:prstClr val="black">
                    <a:lumMod val="75000"/>
                    <a:lumOff val="25000"/>
                  </a:prstClr>
                </a:solidFill>
                <a:effectLst/>
                <a:uLnTx/>
                <a:uFillTx/>
                <a:latin typeface="Calibri Light" panose="020F0302020204030204"/>
                <a:ea typeface="+mn-ea"/>
                <a:cs typeface="+mn-cs"/>
              </a:rPr>
              <a:t> </a:t>
            </a:r>
            <a:r>
              <a:rPr kumimoji="0" lang="en-US" sz="2600" b="0" i="0" u="none" strike="noStrike" kern="1200" cap="none" spc="0" normalizeH="0" baseline="0" noProof="0" dirty="0">
                <a:ln>
                  <a:noFill/>
                </a:ln>
                <a:solidFill>
                  <a:prstClr val="black">
                    <a:lumMod val="75000"/>
                    <a:lumOff val="25000"/>
                  </a:prstClr>
                </a:solidFill>
                <a:effectLst/>
                <a:uLnTx/>
                <a:uFillTx/>
                <a:latin typeface="Calibri Light" panose="020F0302020204030204"/>
                <a:ea typeface="+mn-ea"/>
                <a:cs typeface="+mn-cs"/>
              </a:rPr>
              <a:t> </a:t>
            </a:r>
          </a:p>
          <a:p>
            <a:pPr marL="346075" marR="0" lvl="0" indent="-346075" algn="l" defTabSz="914400" rtl="0" eaLnBrk="1" fontAlgn="auto" latinLnBrk="0" hangingPunct="1">
              <a:lnSpc>
                <a:spcPct val="100000"/>
              </a:lnSpc>
              <a:spcBef>
                <a:spcPts val="200"/>
              </a:spcBef>
              <a:spcAft>
                <a:spcPts val="400"/>
              </a:spcAft>
              <a:buClr>
                <a:srgbClr val="708C58"/>
              </a:buClr>
              <a:buSzPct val="100000"/>
              <a:buFont typeface="Courier New" panose="02070309020205020404" pitchFamily="49" charset="0"/>
              <a:buChar char="o"/>
              <a:tabLst/>
              <a:defRPr/>
            </a:pPr>
            <a:r>
              <a:rPr kumimoji="0" lang="en-US" sz="2800" b="0" i="0" u="none" strike="noStrike" kern="1200" cap="none" spc="0" normalizeH="0" baseline="0" noProof="0" dirty="0">
                <a:ln>
                  <a:noFill/>
                </a:ln>
                <a:solidFill>
                  <a:prstClr val="black">
                    <a:lumMod val="75000"/>
                    <a:lumOff val="25000"/>
                  </a:prstClr>
                </a:solidFill>
                <a:effectLst/>
                <a:uLnTx/>
                <a:uFillTx/>
                <a:latin typeface="Calibri Light" panose="020F0302020204030204"/>
                <a:ea typeface="+mn-ea"/>
                <a:cs typeface="+mn-cs"/>
              </a:rPr>
              <a:t>State Board of Education </a:t>
            </a:r>
          </a:p>
          <a:p>
            <a:pPr marL="568325" marR="0" lvl="1" indent="-222250" algn="l" defTabSz="914400" rtl="0" eaLnBrk="1" fontAlgn="auto" latinLnBrk="0" hangingPunct="1">
              <a:lnSpc>
                <a:spcPct val="100000"/>
              </a:lnSpc>
              <a:spcBef>
                <a:spcPts val="200"/>
              </a:spcBef>
              <a:spcAft>
                <a:spcPts val="400"/>
              </a:spcAft>
              <a:buClr>
                <a:srgbClr val="708C58"/>
              </a:buClr>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lumMod val="75000"/>
                    <a:lumOff val="25000"/>
                  </a:prstClr>
                </a:solidFill>
                <a:effectLst/>
                <a:uLnTx/>
                <a:uFillTx/>
                <a:latin typeface="Calibri Light" panose="020F0302020204030204"/>
                <a:ea typeface="+mn-ea"/>
                <a:cs typeface="+mn-cs"/>
              </a:rPr>
              <a:t>Receives State Funding Appropriation from Legislature </a:t>
            </a:r>
          </a:p>
          <a:p>
            <a:pPr marL="568325" marR="0" lvl="1" indent="-222250" algn="l" defTabSz="914400" rtl="0" eaLnBrk="1" fontAlgn="auto" latinLnBrk="0" hangingPunct="1">
              <a:lnSpc>
                <a:spcPct val="100000"/>
              </a:lnSpc>
              <a:spcBef>
                <a:spcPts val="200"/>
              </a:spcBef>
              <a:spcAft>
                <a:spcPts val="400"/>
              </a:spcAft>
              <a:buClr>
                <a:srgbClr val="708C58"/>
              </a:buClr>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lumMod val="75000"/>
                    <a:lumOff val="25000"/>
                  </a:prstClr>
                </a:solidFill>
                <a:effectLst/>
                <a:uLnTx/>
                <a:uFillTx/>
                <a:latin typeface="Calibri Light" panose="020F0302020204030204"/>
                <a:ea typeface="+mn-ea"/>
                <a:cs typeface="+mn-cs"/>
              </a:rPr>
              <a:t>Executes Statutory Formulas or Determines Distribution by Rule </a:t>
            </a:r>
          </a:p>
          <a:p>
            <a:pPr marL="568325" marR="0" lvl="1" indent="-222250" algn="l" defTabSz="914400" rtl="0" eaLnBrk="1" fontAlgn="auto" latinLnBrk="0" hangingPunct="1">
              <a:lnSpc>
                <a:spcPct val="100000"/>
              </a:lnSpc>
              <a:spcBef>
                <a:spcPts val="200"/>
              </a:spcBef>
              <a:spcAft>
                <a:spcPts val="400"/>
              </a:spcAft>
              <a:buClr>
                <a:srgbClr val="708C58"/>
              </a:buClr>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lumMod val="75000"/>
                    <a:lumOff val="25000"/>
                  </a:prstClr>
                </a:solidFill>
                <a:effectLst/>
                <a:uLnTx/>
                <a:uFillTx/>
                <a:latin typeface="Calibri Light" panose="020F0302020204030204"/>
                <a:ea typeface="+mn-ea"/>
                <a:cs typeface="+mn-cs"/>
              </a:rPr>
              <a:t>“Passes-Through” MSP/SBP/Other Funding to Locals</a:t>
            </a:r>
          </a:p>
        </p:txBody>
      </p:sp>
      <p:pic>
        <p:nvPicPr>
          <p:cNvPr id="10" name="Picture 9">
            <a:extLst>
              <a:ext uri="{FF2B5EF4-FFF2-40B4-BE49-F238E27FC236}">
                <a16:creationId xmlns:a16="http://schemas.microsoft.com/office/drawing/2014/main" id="{5AA85420-D652-40F4-A52F-A7654C401689}"/>
              </a:ext>
            </a:extLst>
          </p:cNvPr>
          <p:cNvPicPr>
            <a:picLocks noChangeAspect="1"/>
          </p:cNvPicPr>
          <p:nvPr/>
        </p:nvPicPr>
        <p:blipFill>
          <a:blip r:embed="rId3"/>
          <a:stretch>
            <a:fillRect/>
          </a:stretch>
        </p:blipFill>
        <p:spPr>
          <a:xfrm>
            <a:off x="145926" y="5324745"/>
            <a:ext cx="605475" cy="918400"/>
          </a:xfrm>
          <a:prstGeom prst="rect">
            <a:avLst/>
          </a:prstGeom>
        </p:spPr>
      </p:pic>
      <p:pic>
        <p:nvPicPr>
          <p:cNvPr id="3" name="Picture 2">
            <a:extLst>
              <a:ext uri="{FF2B5EF4-FFF2-40B4-BE49-F238E27FC236}">
                <a16:creationId xmlns:a16="http://schemas.microsoft.com/office/drawing/2014/main" id="{80D37C30-4E36-40CB-A83A-26D90556F74E}"/>
              </a:ext>
            </a:extLst>
          </p:cNvPr>
          <p:cNvPicPr>
            <a:picLocks noChangeAspect="1"/>
          </p:cNvPicPr>
          <p:nvPr/>
        </p:nvPicPr>
        <p:blipFill>
          <a:blip r:embed="rId4"/>
          <a:stretch>
            <a:fillRect/>
          </a:stretch>
        </p:blipFill>
        <p:spPr>
          <a:xfrm>
            <a:off x="182880" y="1737360"/>
            <a:ext cx="5943600" cy="4393856"/>
          </a:xfrm>
          <a:prstGeom prst="rect">
            <a:avLst/>
          </a:prstGeom>
        </p:spPr>
      </p:pic>
    </p:spTree>
    <p:extLst>
      <p:ext uri="{BB962C8B-B14F-4D97-AF65-F5344CB8AC3E}">
        <p14:creationId xmlns:p14="http://schemas.microsoft.com/office/powerpoint/2010/main" val="25627541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a:t>State Funding for Public Education </a:t>
            </a:r>
            <a:br>
              <a:rPr lang="en-US" sz="4000" dirty="0"/>
            </a:br>
            <a:r>
              <a:rPr lang="en-US" sz="2800" dirty="0"/>
              <a:t>Minimum School Program | The Basic School Program </a:t>
            </a:r>
          </a:p>
        </p:txBody>
      </p:sp>
      <p:sp>
        <p:nvSpPr>
          <p:cNvPr id="4" name="Footer Placeholder 3"/>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0" normalizeH="0" baseline="0" noProof="0" dirty="0">
                <a:ln>
                  <a:noFill/>
                </a:ln>
                <a:solidFill>
                  <a:srgbClr val="EEECE1"/>
                </a:solidFill>
                <a:effectLst/>
                <a:uLnTx/>
                <a:uFillTx/>
                <a:latin typeface="Calibri" panose="020F0502020204030204"/>
                <a:ea typeface="+mn-ea"/>
                <a:cs typeface="+mn-cs"/>
              </a:rPr>
              <a:t>		</a:t>
            </a:r>
          </a:p>
        </p:txBody>
      </p:sp>
      <p:sp>
        <p:nvSpPr>
          <p:cNvPr id="9" name="Content Placeholder 3">
            <a:extLst>
              <a:ext uri="{FF2B5EF4-FFF2-40B4-BE49-F238E27FC236}">
                <a16:creationId xmlns:a16="http://schemas.microsoft.com/office/drawing/2014/main" id="{B67FBB8B-E83A-4C65-BF07-B73187D55A54}"/>
              </a:ext>
            </a:extLst>
          </p:cNvPr>
          <p:cNvSpPr txBox="1">
            <a:spLocks/>
          </p:cNvSpPr>
          <p:nvPr/>
        </p:nvSpPr>
        <p:spPr>
          <a:xfrm>
            <a:off x="5066270" y="1818861"/>
            <a:ext cx="6498652" cy="4572795"/>
          </a:xfrm>
          <a:prstGeom prst="rect">
            <a:avLst/>
          </a:prstGeom>
        </p:spPr>
        <p:txBody>
          <a:bodyPr>
            <a:normAutofit fontScale="92500" lnSpcReduction="2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346075" marR="0" lvl="0" indent="-346075" algn="l" defTabSz="914400" rtl="0" eaLnBrk="1" fontAlgn="auto" latinLnBrk="0" hangingPunct="1">
              <a:lnSpc>
                <a:spcPct val="100000"/>
              </a:lnSpc>
              <a:spcBef>
                <a:spcPts val="200"/>
              </a:spcBef>
              <a:spcAft>
                <a:spcPts val="400"/>
              </a:spcAft>
              <a:buClr>
                <a:srgbClr val="708C58"/>
              </a:buClr>
              <a:buSzPct val="100000"/>
              <a:buFont typeface="Courier New" panose="02070309020205020404" pitchFamily="49" charset="0"/>
              <a:buChar char="o"/>
              <a:tabLst/>
              <a:defRPr/>
            </a:pPr>
            <a:r>
              <a:rPr kumimoji="0" lang="en-US" sz="2800" b="0" i="0" u="none" strike="noStrike" kern="1200" cap="none" spc="0" normalizeH="0" baseline="0" noProof="0" dirty="0">
                <a:ln>
                  <a:noFill/>
                </a:ln>
                <a:solidFill>
                  <a:prstClr val="black">
                    <a:lumMod val="75000"/>
                    <a:lumOff val="25000"/>
                  </a:prstClr>
                </a:solidFill>
                <a:effectLst/>
                <a:uLnTx/>
                <a:uFillTx/>
                <a:latin typeface="Calibri Light" panose="020F0302020204030204"/>
                <a:ea typeface="+mn-ea"/>
                <a:cs typeface="+mn-cs"/>
              </a:rPr>
              <a:t>Utah’s Foundation Funding Formula</a:t>
            </a:r>
          </a:p>
          <a:p>
            <a:pPr marL="568325" marR="0" lvl="1" indent="-222250" algn="l" defTabSz="914400" rtl="0" eaLnBrk="1" fontAlgn="auto" latinLnBrk="0" hangingPunct="1">
              <a:lnSpc>
                <a:spcPct val="100000"/>
              </a:lnSpc>
              <a:spcBef>
                <a:spcPts val="200"/>
              </a:spcBef>
              <a:spcAft>
                <a:spcPts val="400"/>
              </a:spcAft>
              <a:buClr>
                <a:srgbClr val="708C58"/>
              </a:buClr>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lumMod val="75000"/>
                    <a:lumOff val="25000"/>
                  </a:prstClr>
                </a:solidFill>
                <a:effectLst/>
                <a:uLnTx/>
                <a:uFillTx/>
                <a:latin typeface="Calibri Light" panose="020F0302020204030204"/>
                <a:ea typeface="+mn-ea"/>
                <a:cs typeface="+mn-cs"/>
              </a:rPr>
              <a:t>Provides Majority of Operating Revenue to Locals</a:t>
            </a:r>
          </a:p>
          <a:p>
            <a:pPr marL="568325" marR="0" lvl="1" indent="-222250" algn="l" defTabSz="914400" rtl="0" eaLnBrk="1" fontAlgn="auto" latinLnBrk="0" hangingPunct="1">
              <a:lnSpc>
                <a:spcPct val="100000"/>
              </a:lnSpc>
              <a:spcBef>
                <a:spcPts val="200"/>
              </a:spcBef>
              <a:spcAft>
                <a:spcPts val="400"/>
              </a:spcAft>
              <a:buClr>
                <a:srgbClr val="708C58"/>
              </a:buClr>
              <a:buSzTx/>
              <a:buFont typeface="Arial" panose="020B0604020202020204" pitchFamily="34" charset="0"/>
              <a:buChar char="•"/>
              <a:tabLst/>
              <a:defRPr/>
            </a:pPr>
            <a:r>
              <a:rPr lang="en-US" sz="2400" dirty="0">
                <a:solidFill>
                  <a:prstClr val="black">
                    <a:lumMod val="75000"/>
                    <a:lumOff val="25000"/>
                  </a:prstClr>
                </a:solidFill>
                <a:latin typeface="Calibri Light" panose="020F0302020204030204"/>
              </a:rPr>
              <a:t>Weighted Pupil Unit (WPU)</a:t>
            </a:r>
          </a:p>
          <a:p>
            <a:pPr marL="804863" lvl="2" indent="-228600">
              <a:lnSpc>
                <a:spcPct val="100000"/>
              </a:lnSpc>
              <a:buClr>
                <a:srgbClr val="708C58"/>
              </a:buClr>
              <a:buFont typeface="Wingdings" panose="05000000000000000000" pitchFamily="2" charset="2"/>
              <a:buChar char="§"/>
              <a:defRPr/>
            </a:pPr>
            <a:r>
              <a:rPr lang="en-US" sz="2000" dirty="0">
                <a:solidFill>
                  <a:prstClr val="black">
                    <a:lumMod val="75000"/>
                    <a:lumOff val="25000"/>
                  </a:prstClr>
                </a:solidFill>
                <a:latin typeface="Calibri Light" panose="020F0302020204030204"/>
              </a:rPr>
              <a:t>Number of WPUs – Student/Program Counts (Statute)</a:t>
            </a:r>
          </a:p>
          <a:p>
            <a:pPr marL="804863" lvl="2" indent="-228600">
              <a:lnSpc>
                <a:spcPct val="100000"/>
              </a:lnSpc>
              <a:buClr>
                <a:srgbClr val="708C58"/>
              </a:buClr>
              <a:buFont typeface="Wingdings" panose="05000000000000000000" pitchFamily="2" charset="2"/>
              <a:buChar char="§"/>
              <a:defRPr/>
            </a:pPr>
            <a:r>
              <a:rPr lang="en-US" sz="2000" dirty="0">
                <a:solidFill>
                  <a:prstClr val="black">
                    <a:lumMod val="75000"/>
                    <a:lumOff val="25000"/>
                  </a:prstClr>
                </a:solidFill>
                <a:latin typeface="Calibri Light" panose="020F0302020204030204"/>
              </a:rPr>
              <a:t>WPU Value – Dollar Amount Paid per WPU (Legislature)</a:t>
            </a:r>
          </a:p>
          <a:p>
            <a:pPr marL="568325" marR="0" lvl="1" indent="-222250" algn="l" defTabSz="914400" rtl="0" eaLnBrk="1" fontAlgn="auto" latinLnBrk="0" hangingPunct="1">
              <a:lnSpc>
                <a:spcPct val="100000"/>
              </a:lnSpc>
              <a:spcBef>
                <a:spcPts val="200"/>
              </a:spcBef>
              <a:spcAft>
                <a:spcPts val="400"/>
              </a:spcAft>
              <a:buClr>
                <a:srgbClr val="708C58"/>
              </a:buClr>
              <a:buSzTx/>
              <a:buFont typeface="Arial" panose="020B0604020202020204" pitchFamily="34" charset="0"/>
              <a:buChar char="•"/>
              <a:tabLst/>
              <a:defRPr/>
            </a:pPr>
            <a:r>
              <a:rPr lang="en-US" sz="2400" dirty="0">
                <a:solidFill>
                  <a:prstClr val="black">
                    <a:lumMod val="75000"/>
                    <a:lumOff val="25000"/>
                  </a:prstClr>
                </a:solidFill>
                <a:latin typeface="Calibri Light" panose="020F0302020204030204"/>
              </a:rPr>
              <a:t>“Above-the-Line”</a:t>
            </a:r>
          </a:p>
          <a:p>
            <a:pPr marL="568325" marR="0" lvl="1" indent="-222250" algn="l" defTabSz="914400" rtl="0" eaLnBrk="1" fontAlgn="auto" latinLnBrk="0" hangingPunct="1">
              <a:lnSpc>
                <a:spcPct val="100000"/>
              </a:lnSpc>
              <a:spcBef>
                <a:spcPts val="200"/>
              </a:spcBef>
              <a:spcAft>
                <a:spcPts val="400"/>
              </a:spcAft>
              <a:buClr>
                <a:srgbClr val="708C58"/>
              </a:buClr>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lumMod val="75000"/>
                    <a:lumOff val="25000"/>
                  </a:prstClr>
                </a:solidFill>
                <a:effectLst/>
                <a:uLnTx/>
                <a:uFillTx/>
                <a:latin typeface="Calibri Light" panose="020F0302020204030204"/>
                <a:ea typeface="+mn-ea"/>
                <a:cs typeface="+mn-cs"/>
              </a:rPr>
              <a:t>Fully Equalized </a:t>
            </a:r>
          </a:p>
          <a:p>
            <a:pPr marL="346075" marR="0" lvl="0" indent="-346075" algn="l" defTabSz="914400" rtl="0" eaLnBrk="1" fontAlgn="auto" latinLnBrk="0" hangingPunct="1">
              <a:lnSpc>
                <a:spcPct val="100000"/>
              </a:lnSpc>
              <a:spcBef>
                <a:spcPts val="200"/>
              </a:spcBef>
              <a:spcAft>
                <a:spcPts val="400"/>
              </a:spcAft>
              <a:buClr>
                <a:srgbClr val="708C58"/>
              </a:buClr>
              <a:buSzPct val="100000"/>
              <a:buFont typeface="Courier New" panose="02070309020205020404" pitchFamily="49" charset="0"/>
              <a:buChar char="o"/>
              <a:tabLst/>
              <a:defRPr/>
            </a:pPr>
            <a:r>
              <a:rPr kumimoji="0" lang="en-US" sz="2800" b="0" i="0" u="none" strike="noStrike" kern="1200" cap="none" spc="0" normalizeH="0" baseline="0" noProof="0" dirty="0">
                <a:ln>
                  <a:noFill/>
                </a:ln>
                <a:solidFill>
                  <a:prstClr val="black">
                    <a:lumMod val="75000"/>
                    <a:lumOff val="25000"/>
                  </a:prstClr>
                </a:solidFill>
                <a:effectLst/>
                <a:uLnTx/>
                <a:uFillTx/>
                <a:latin typeface="Calibri Light" panose="020F0302020204030204"/>
                <a:ea typeface="+mn-ea"/>
                <a:cs typeface="+mn-cs"/>
              </a:rPr>
              <a:t>State &amp; Local Property Tax Interaction</a:t>
            </a:r>
          </a:p>
          <a:p>
            <a:pPr marL="568325" marR="0" lvl="1" indent="-222250" algn="l" defTabSz="914400" rtl="0" eaLnBrk="1" fontAlgn="auto" latinLnBrk="0" hangingPunct="1">
              <a:lnSpc>
                <a:spcPct val="100000"/>
              </a:lnSpc>
              <a:spcBef>
                <a:spcPts val="200"/>
              </a:spcBef>
              <a:spcAft>
                <a:spcPts val="400"/>
              </a:spcAft>
              <a:buClr>
                <a:srgbClr val="708C58"/>
              </a:buClr>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lumMod val="75000"/>
                    <a:lumOff val="25000"/>
                  </a:prstClr>
                </a:solidFill>
                <a:effectLst/>
                <a:uLnTx/>
                <a:uFillTx/>
                <a:latin typeface="Calibri Light" panose="020F0302020204030204"/>
                <a:ea typeface="+mn-ea"/>
                <a:cs typeface="+mn-cs"/>
              </a:rPr>
              <a:t>Locals Must </a:t>
            </a:r>
            <a:r>
              <a:rPr lang="en-US" sz="2400" dirty="0">
                <a:solidFill>
                  <a:prstClr val="black">
                    <a:lumMod val="75000"/>
                    <a:lumOff val="25000"/>
                  </a:prstClr>
                </a:solidFill>
                <a:latin typeface="Calibri Light" panose="020F0302020204030204"/>
              </a:rPr>
              <a:t>Impose Basic Levy to Participate</a:t>
            </a:r>
            <a:endParaRPr kumimoji="0" lang="en-US" sz="2400" b="0" i="0" u="none" strike="noStrike" kern="1200" cap="none" spc="0" normalizeH="0" baseline="0" noProof="0" dirty="0">
              <a:ln>
                <a:noFill/>
              </a:ln>
              <a:solidFill>
                <a:prstClr val="black">
                  <a:lumMod val="75000"/>
                  <a:lumOff val="25000"/>
                </a:prstClr>
              </a:solidFill>
              <a:effectLst/>
              <a:uLnTx/>
              <a:uFillTx/>
              <a:latin typeface="Calibri Light" panose="020F0302020204030204"/>
              <a:ea typeface="+mn-ea"/>
              <a:cs typeface="+mn-cs"/>
            </a:endParaRPr>
          </a:p>
          <a:p>
            <a:pPr marL="568325" marR="0" lvl="1" indent="-222250" algn="l" defTabSz="914400" rtl="0" eaLnBrk="1" fontAlgn="auto" latinLnBrk="0" hangingPunct="1">
              <a:lnSpc>
                <a:spcPct val="100000"/>
              </a:lnSpc>
              <a:spcBef>
                <a:spcPts val="200"/>
              </a:spcBef>
              <a:spcAft>
                <a:spcPts val="400"/>
              </a:spcAft>
              <a:buClr>
                <a:srgbClr val="708C58"/>
              </a:buClr>
              <a:buSzTx/>
              <a:buFont typeface="Arial" panose="020B0604020202020204" pitchFamily="34" charset="0"/>
              <a:buChar char="•"/>
              <a:tabLst/>
              <a:defRPr/>
            </a:pPr>
            <a:r>
              <a:rPr lang="en-US" sz="2400" dirty="0">
                <a:solidFill>
                  <a:prstClr val="black">
                    <a:lumMod val="75000"/>
                    <a:lumOff val="25000"/>
                  </a:prstClr>
                </a:solidFill>
                <a:latin typeface="Calibri Light" panose="020F0302020204030204"/>
              </a:rPr>
              <a:t>State Revenue Used to Equalize Local Property Tax</a:t>
            </a:r>
            <a:endParaRPr kumimoji="0" lang="en-US" sz="2400" b="0" i="0" u="none" strike="noStrike" kern="1200" cap="none" spc="0" normalizeH="0" baseline="0" noProof="0" dirty="0">
              <a:ln>
                <a:noFill/>
              </a:ln>
              <a:solidFill>
                <a:prstClr val="black">
                  <a:lumMod val="75000"/>
                  <a:lumOff val="25000"/>
                </a:prstClr>
              </a:solidFill>
              <a:effectLst/>
              <a:uLnTx/>
              <a:uFillTx/>
              <a:latin typeface="Calibri Light" panose="020F0302020204030204"/>
              <a:ea typeface="+mn-ea"/>
              <a:cs typeface="+mn-cs"/>
            </a:endParaRPr>
          </a:p>
          <a:p>
            <a:pPr marL="568325" marR="0" lvl="1" indent="-222250" algn="l" defTabSz="914400" rtl="0" eaLnBrk="1" fontAlgn="auto" latinLnBrk="0" hangingPunct="1">
              <a:lnSpc>
                <a:spcPct val="100000"/>
              </a:lnSpc>
              <a:spcBef>
                <a:spcPts val="200"/>
              </a:spcBef>
              <a:spcAft>
                <a:spcPts val="400"/>
              </a:spcAft>
              <a:buClr>
                <a:srgbClr val="708C58"/>
              </a:buClr>
              <a:buSzTx/>
              <a:buFont typeface="Arial" panose="020B0604020202020204" pitchFamily="34" charset="0"/>
              <a:buChar char="•"/>
              <a:tabLst/>
              <a:defRPr/>
            </a:pPr>
            <a:r>
              <a:rPr lang="en-US" sz="2400" dirty="0">
                <a:solidFill>
                  <a:prstClr val="black">
                    <a:lumMod val="75000"/>
                    <a:lumOff val="25000"/>
                  </a:prstClr>
                </a:solidFill>
                <a:latin typeface="Calibri Light" panose="020F0302020204030204"/>
              </a:rPr>
              <a:t>Based on Total Cost of Program for the Local Entity</a:t>
            </a:r>
          </a:p>
          <a:p>
            <a:pPr marL="568325" marR="0" lvl="1" indent="-222250" algn="l" defTabSz="914400" rtl="0" eaLnBrk="1" fontAlgn="auto" latinLnBrk="0" hangingPunct="1">
              <a:lnSpc>
                <a:spcPct val="100000"/>
              </a:lnSpc>
              <a:spcBef>
                <a:spcPts val="200"/>
              </a:spcBef>
              <a:spcAft>
                <a:spcPts val="400"/>
              </a:spcAft>
              <a:buClr>
                <a:srgbClr val="708C58"/>
              </a:buClr>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lumMod val="75000"/>
                    <a:lumOff val="25000"/>
                  </a:prstClr>
                </a:solidFill>
                <a:effectLst/>
                <a:uLnTx/>
                <a:uFillTx/>
                <a:latin typeface="Calibri Light" panose="020F0302020204030204"/>
                <a:ea typeface="+mn-ea"/>
                <a:cs typeface="+mn-cs"/>
              </a:rPr>
              <a:t>How is Local Revenue Equalized? </a:t>
            </a:r>
          </a:p>
        </p:txBody>
      </p:sp>
      <p:pic>
        <p:nvPicPr>
          <p:cNvPr id="10" name="Picture 9">
            <a:extLst>
              <a:ext uri="{FF2B5EF4-FFF2-40B4-BE49-F238E27FC236}">
                <a16:creationId xmlns:a16="http://schemas.microsoft.com/office/drawing/2014/main" id="{5AA85420-D652-40F4-A52F-A7654C401689}"/>
              </a:ext>
            </a:extLst>
          </p:cNvPr>
          <p:cNvPicPr>
            <a:picLocks noChangeAspect="1"/>
          </p:cNvPicPr>
          <p:nvPr/>
        </p:nvPicPr>
        <p:blipFill>
          <a:blip r:embed="rId3"/>
          <a:stretch>
            <a:fillRect/>
          </a:stretch>
        </p:blipFill>
        <p:spPr>
          <a:xfrm>
            <a:off x="145926" y="5324745"/>
            <a:ext cx="605475" cy="918400"/>
          </a:xfrm>
          <a:prstGeom prst="rect">
            <a:avLst/>
          </a:prstGeom>
        </p:spPr>
      </p:pic>
      <p:pic>
        <p:nvPicPr>
          <p:cNvPr id="5" name="Picture 4">
            <a:extLst>
              <a:ext uri="{FF2B5EF4-FFF2-40B4-BE49-F238E27FC236}">
                <a16:creationId xmlns:a16="http://schemas.microsoft.com/office/drawing/2014/main" id="{1F6B7E54-6BB9-4521-B83C-5F6E96944AFF}"/>
              </a:ext>
            </a:extLst>
          </p:cNvPr>
          <p:cNvPicPr>
            <a:picLocks noChangeAspect="1"/>
          </p:cNvPicPr>
          <p:nvPr/>
        </p:nvPicPr>
        <p:blipFill>
          <a:blip r:embed="rId4"/>
          <a:stretch>
            <a:fillRect/>
          </a:stretch>
        </p:blipFill>
        <p:spPr>
          <a:xfrm>
            <a:off x="1196136" y="1894752"/>
            <a:ext cx="3748402" cy="4407641"/>
          </a:xfrm>
          <a:prstGeom prst="rect">
            <a:avLst/>
          </a:prstGeom>
        </p:spPr>
      </p:pic>
      <p:sp>
        <p:nvSpPr>
          <p:cNvPr id="8" name="Star: 5 Points 7">
            <a:extLst>
              <a:ext uri="{FF2B5EF4-FFF2-40B4-BE49-F238E27FC236}">
                <a16:creationId xmlns:a16="http://schemas.microsoft.com/office/drawing/2014/main" id="{3C740FCB-2335-444D-9339-2C876FB31375}"/>
              </a:ext>
            </a:extLst>
          </p:cNvPr>
          <p:cNvSpPr/>
          <p:nvPr/>
        </p:nvSpPr>
        <p:spPr>
          <a:xfrm>
            <a:off x="960104" y="2479814"/>
            <a:ext cx="228600" cy="228600"/>
          </a:xfrm>
          <a:prstGeom prst="star5">
            <a:avLst/>
          </a:prstGeom>
          <a:solidFill>
            <a:srgbClr val="A05000"/>
          </a:solidFill>
          <a:ln>
            <a:solidFill>
              <a:srgbClr val="A05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2752228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94359"/>
            <a:ext cx="3350712" cy="2286000"/>
          </a:xfrm>
        </p:spPr>
        <p:txBody>
          <a:bodyPr>
            <a:normAutofit/>
          </a:bodyPr>
          <a:lstStyle/>
          <a:p>
            <a:r>
              <a:rPr lang="en-US" sz="3200" dirty="0"/>
              <a:t>Basic School Program:</a:t>
            </a:r>
            <a:br>
              <a:rPr lang="en-US" sz="3200" dirty="0"/>
            </a:br>
            <a:r>
              <a:rPr lang="en-US" sz="3200" i="1" dirty="0"/>
              <a:t>Funding Equalization</a:t>
            </a:r>
          </a:p>
        </p:txBody>
      </p:sp>
      <p:sp>
        <p:nvSpPr>
          <p:cNvPr id="3" name="Content Placeholder 2"/>
          <p:cNvSpPr>
            <a:spLocks noGrp="1"/>
          </p:cNvSpPr>
          <p:nvPr>
            <p:ph idx="1"/>
          </p:nvPr>
        </p:nvSpPr>
        <p:spPr>
          <a:xfrm>
            <a:off x="4368800" y="270933"/>
            <a:ext cx="6922371" cy="6462902"/>
          </a:xfrm>
        </p:spPr>
        <p:txBody>
          <a:bodyPr anchor="t">
            <a:normAutofit/>
          </a:bodyPr>
          <a:lstStyle/>
          <a:p>
            <a:pPr marL="457200" indent="-338138">
              <a:buFont typeface="Courier New" panose="02070309020205020404" pitchFamily="49" charset="0"/>
              <a:buChar char="o"/>
            </a:pPr>
            <a:endParaRPr lang="en-US" sz="3200" dirty="0">
              <a:latin typeface="+mj-lt"/>
            </a:endParaRPr>
          </a:p>
          <a:p>
            <a:pPr marL="338138" indent="-338138">
              <a:buFont typeface="Courier New" panose="02070309020205020404" pitchFamily="49" charset="0"/>
              <a:buChar char="o"/>
            </a:pPr>
            <a:endParaRPr lang="en-US" sz="3200" dirty="0">
              <a:latin typeface="+mj-lt"/>
            </a:endParaRPr>
          </a:p>
        </p:txBody>
      </p:sp>
      <p:sp>
        <p:nvSpPr>
          <p:cNvPr id="4" name="Text Placeholder 3"/>
          <p:cNvSpPr>
            <a:spLocks noGrp="1"/>
          </p:cNvSpPr>
          <p:nvPr>
            <p:ph type="body" sz="half" idx="2"/>
          </p:nvPr>
        </p:nvSpPr>
        <p:spPr>
          <a:xfrm>
            <a:off x="457200" y="2926080"/>
            <a:ext cx="3200400" cy="3379124"/>
          </a:xfrm>
        </p:spPr>
        <p:txBody>
          <a:bodyPr>
            <a:noAutofit/>
          </a:bodyPr>
          <a:lstStyle/>
          <a:p>
            <a:r>
              <a:rPr lang="en-US" sz="2200" i="1" dirty="0">
                <a:latin typeface="+mj-lt"/>
              </a:rPr>
              <a:t>Recapture</a:t>
            </a:r>
          </a:p>
          <a:p>
            <a:r>
              <a:rPr lang="en-US" sz="2200" i="1" dirty="0">
                <a:latin typeface="+mj-lt"/>
              </a:rPr>
              <a:t>Tax proceeds that exceed the cost of the basic program “shall be paid into the Uniform School Fund as provided by law.” (53F-2-301)</a:t>
            </a:r>
          </a:p>
        </p:txBody>
      </p:sp>
      <p:pic>
        <p:nvPicPr>
          <p:cNvPr id="7" name="Picture 6">
            <a:extLst>
              <a:ext uri="{FF2B5EF4-FFF2-40B4-BE49-F238E27FC236}">
                <a16:creationId xmlns:a16="http://schemas.microsoft.com/office/drawing/2014/main" id="{0D1DCE9F-ABDB-4B1E-9D71-ACEB36048B4D}"/>
              </a:ext>
            </a:extLst>
          </p:cNvPr>
          <p:cNvPicPr>
            <a:picLocks noChangeAspect="1"/>
          </p:cNvPicPr>
          <p:nvPr/>
        </p:nvPicPr>
        <p:blipFill>
          <a:blip r:embed="rId3"/>
          <a:stretch>
            <a:fillRect/>
          </a:stretch>
        </p:blipFill>
        <p:spPr>
          <a:xfrm>
            <a:off x="11432062" y="5792498"/>
            <a:ext cx="605475" cy="918400"/>
          </a:xfrm>
          <a:prstGeom prst="rect">
            <a:avLst/>
          </a:prstGeom>
        </p:spPr>
      </p:pic>
      <p:pic>
        <p:nvPicPr>
          <p:cNvPr id="5" name="Picture 4">
            <a:extLst>
              <a:ext uri="{FF2B5EF4-FFF2-40B4-BE49-F238E27FC236}">
                <a16:creationId xmlns:a16="http://schemas.microsoft.com/office/drawing/2014/main" id="{B9EABFB8-BD34-4C8A-B5C3-E0B124335B0F}"/>
              </a:ext>
            </a:extLst>
          </p:cNvPr>
          <p:cNvPicPr>
            <a:picLocks noChangeAspect="1"/>
          </p:cNvPicPr>
          <p:nvPr/>
        </p:nvPicPr>
        <p:blipFill>
          <a:blip r:embed="rId4"/>
          <a:stretch>
            <a:fillRect/>
          </a:stretch>
        </p:blipFill>
        <p:spPr>
          <a:xfrm>
            <a:off x="4465929" y="124165"/>
            <a:ext cx="6895688" cy="6731200"/>
          </a:xfrm>
          <a:prstGeom prst="rect">
            <a:avLst/>
          </a:prstGeom>
        </p:spPr>
      </p:pic>
    </p:spTree>
    <p:extLst>
      <p:ext uri="{BB962C8B-B14F-4D97-AF65-F5344CB8AC3E}">
        <p14:creationId xmlns:p14="http://schemas.microsoft.com/office/powerpoint/2010/main" val="42752790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3255" y="594359"/>
            <a:ext cx="3294345" cy="1687447"/>
          </a:xfrm>
        </p:spPr>
        <p:txBody>
          <a:bodyPr>
            <a:normAutofit/>
          </a:bodyPr>
          <a:lstStyle/>
          <a:p>
            <a:r>
              <a:rPr lang="en-US" sz="3200" dirty="0"/>
              <a:t>State Basic Rate:</a:t>
            </a:r>
            <a:br>
              <a:rPr lang="en-US" sz="3200" dirty="0"/>
            </a:br>
            <a:r>
              <a:rPr lang="en-US" sz="3200" dirty="0"/>
              <a:t>“</a:t>
            </a:r>
            <a:r>
              <a:rPr lang="en-US" sz="3200" i="1" dirty="0"/>
              <a:t>Basic Levy</a:t>
            </a:r>
            <a:r>
              <a:rPr lang="en-US" sz="3200" dirty="0"/>
              <a:t>”</a:t>
            </a:r>
          </a:p>
        </p:txBody>
      </p:sp>
      <p:sp>
        <p:nvSpPr>
          <p:cNvPr id="3" name="Content Placeholder 2"/>
          <p:cNvSpPr>
            <a:spLocks noGrp="1"/>
          </p:cNvSpPr>
          <p:nvPr>
            <p:ph idx="1"/>
          </p:nvPr>
        </p:nvSpPr>
        <p:spPr>
          <a:xfrm>
            <a:off x="4368800" y="270933"/>
            <a:ext cx="6922371" cy="6462902"/>
          </a:xfrm>
        </p:spPr>
        <p:txBody>
          <a:bodyPr anchor="t">
            <a:normAutofit/>
          </a:bodyPr>
          <a:lstStyle/>
          <a:p>
            <a:pPr marL="457200" indent="-338138">
              <a:buFont typeface="Courier New" panose="02070309020205020404" pitchFamily="49" charset="0"/>
              <a:buChar char="o"/>
            </a:pPr>
            <a:endParaRPr lang="en-US" sz="3200" dirty="0">
              <a:latin typeface="+mj-lt"/>
            </a:endParaRPr>
          </a:p>
          <a:p>
            <a:pPr marL="338138" indent="-338138">
              <a:buFont typeface="Courier New" panose="02070309020205020404" pitchFamily="49" charset="0"/>
              <a:buChar char="o"/>
            </a:pPr>
            <a:endParaRPr lang="en-US" sz="3200" dirty="0">
              <a:latin typeface="+mj-lt"/>
            </a:endParaRPr>
          </a:p>
        </p:txBody>
      </p:sp>
      <p:sp>
        <p:nvSpPr>
          <p:cNvPr id="4" name="Text Placeholder 3"/>
          <p:cNvSpPr>
            <a:spLocks noGrp="1"/>
          </p:cNvSpPr>
          <p:nvPr>
            <p:ph type="body" sz="half" idx="2"/>
          </p:nvPr>
        </p:nvSpPr>
        <p:spPr>
          <a:xfrm>
            <a:off x="363256" y="2508308"/>
            <a:ext cx="3561916" cy="3796896"/>
          </a:xfrm>
        </p:spPr>
        <p:txBody>
          <a:bodyPr>
            <a:noAutofit/>
          </a:bodyPr>
          <a:lstStyle/>
          <a:p>
            <a:r>
              <a:rPr lang="en-US" sz="2200" i="1" dirty="0">
                <a:latin typeface="+mj-lt"/>
              </a:rPr>
              <a:t>In order to qualify for receipt of the state contribution toward the basic program and as its contribution toward its costs of the basic program, each school district shall impose a minimum basic tax rate per dollar of taxable value. . . (53F-2-301.5) </a:t>
            </a:r>
          </a:p>
        </p:txBody>
      </p:sp>
      <p:sp>
        <p:nvSpPr>
          <p:cNvPr id="7" name="Content Placeholder 2"/>
          <p:cNvSpPr txBox="1">
            <a:spLocks/>
          </p:cNvSpPr>
          <p:nvPr/>
        </p:nvSpPr>
        <p:spPr>
          <a:xfrm>
            <a:off x="4246324" y="423333"/>
            <a:ext cx="7710450" cy="6190409"/>
          </a:xfrm>
          <a:prstGeom prst="rect">
            <a:avLst/>
          </a:prstGeom>
        </p:spPr>
        <p:txBody>
          <a:bodyPr vert="horz" lIns="0" tIns="45720" rIns="0" bIns="45720" rtlCol="0" anchor="t">
            <a:normAutofit lnSpcReduction="1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457200" marR="0" lvl="0" indent="-338138" algn="l" defTabSz="914400" rtl="0" eaLnBrk="1" fontAlgn="auto" latinLnBrk="0" hangingPunct="1">
              <a:lnSpc>
                <a:spcPct val="90000"/>
              </a:lnSpc>
              <a:spcBef>
                <a:spcPts val="1200"/>
              </a:spcBef>
              <a:spcAft>
                <a:spcPts val="200"/>
              </a:spcAft>
              <a:buClr>
                <a:srgbClr val="708C58"/>
              </a:buClr>
              <a:buSzPct val="100000"/>
              <a:buFont typeface="Courier New" panose="02070309020205020404" pitchFamily="49" charset="0"/>
              <a:buChar char="o"/>
              <a:tabLst/>
              <a:defRPr/>
            </a:pPr>
            <a:r>
              <a:rPr kumimoji="0" lang="en-US" sz="2800" b="0" i="0" u="none" strike="noStrike" kern="1200" cap="none" spc="0" normalizeH="0" baseline="0" noProof="0" dirty="0">
                <a:ln>
                  <a:noFill/>
                </a:ln>
                <a:solidFill>
                  <a:prstClr val="black">
                    <a:lumMod val="75000"/>
                    <a:lumOff val="25000"/>
                  </a:prstClr>
                </a:solidFill>
                <a:effectLst/>
                <a:uLnTx/>
                <a:uFillTx/>
                <a:latin typeface="Calibri Light" panose="020F0302020204030204"/>
                <a:ea typeface="+mn-ea"/>
                <a:cs typeface="+mn-cs"/>
              </a:rPr>
              <a:t>Revenue Target Set by Legislature</a:t>
            </a:r>
          </a:p>
          <a:p>
            <a:pPr marL="682625" marR="0" lvl="1" indent="-219075" algn="l" defTabSz="914400" rtl="0" eaLnBrk="1" fontAlgn="auto" latinLnBrk="0" hangingPunct="1">
              <a:lnSpc>
                <a:spcPct val="90000"/>
              </a:lnSpc>
              <a:spcBef>
                <a:spcPts val="200"/>
              </a:spcBef>
              <a:spcAft>
                <a:spcPts val="400"/>
              </a:spcAft>
              <a:buClr>
                <a:srgbClr val="708C58"/>
              </a:buClr>
              <a:buSzTx/>
              <a:buFont typeface="Arial" panose="020B0604020202020204" pitchFamily="34" charset="0"/>
              <a:buChar char="•"/>
              <a:tabLst/>
              <a:defRPr/>
            </a:pPr>
            <a:r>
              <a:rPr kumimoji="0" lang="en-US" sz="2600" b="0" i="0" u="none" strike="noStrike" kern="1200" cap="none" spc="0" normalizeH="0" baseline="0" noProof="0" dirty="0">
                <a:ln>
                  <a:noFill/>
                </a:ln>
                <a:solidFill>
                  <a:prstClr val="black">
                    <a:lumMod val="75000"/>
                    <a:lumOff val="25000"/>
                  </a:prstClr>
                </a:solidFill>
                <a:effectLst/>
                <a:uLnTx/>
                <a:uFillTx/>
                <a:latin typeface="Calibri Light" panose="020F0302020204030204"/>
                <a:ea typeface="+mn-ea"/>
                <a:cs typeface="+mn-cs"/>
              </a:rPr>
              <a:t>Generates Est. $509.5 M in FY 2020</a:t>
            </a:r>
          </a:p>
          <a:p>
            <a:pPr marL="682625" marR="0" lvl="1" indent="-219075" algn="l" defTabSz="914400" rtl="0" eaLnBrk="1" fontAlgn="auto" latinLnBrk="0" hangingPunct="1">
              <a:lnSpc>
                <a:spcPct val="90000"/>
              </a:lnSpc>
              <a:spcBef>
                <a:spcPts val="200"/>
              </a:spcBef>
              <a:spcAft>
                <a:spcPts val="400"/>
              </a:spcAft>
              <a:buClr>
                <a:srgbClr val="708C58"/>
              </a:buClr>
              <a:buSzTx/>
              <a:buFont typeface="Arial" panose="020B0604020202020204" pitchFamily="34" charset="0"/>
              <a:buChar char="•"/>
              <a:tabLst/>
              <a:defRPr/>
            </a:pPr>
            <a:r>
              <a:rPr kumimoji="0" lang="en-US" sz="2600" b="0" i="0" u="none" strike="noStrike" kern="1200" cap="none" spc="0" normalizeH="0" baseline="0" noProof="0" dirty="0">
                <a:ln>
                  <a:noFill/>
                </a:ln>
                <a:solidFill>
                  <a:prstClr val="black">
                    <a:lumMod val="75000"/>
                    <a:lumOff val="25000"/>
                  </a:prstClr>
                </a:solidFill>
                <a:effectLst/>
                <a:uLnTx/>
                <a:uFillTx/>
                <a:latin typeface="Calibri Light" panose="020F0302020204030204"/>
                <a:ea typeface="+mn-ea"/>
                <a:cs typeface="+mn-cs"/>
              </a:rPr>
              <a:t>$46.6 M more than FY 2019</a:t>
            </a:r>
          </a:p>
          <a:p>
            <a:pPr marL="457200" marR="0" lvl="0" indent="-338138" algn="l" defTabSz="914400" rtl="0" eaLnBrk="1" fontAlgn="auto" latinLnBrk="0" hangingPunct="1">
              <a:lnSpc>
                <a:spcPct val="90000"/>
              </a:lnSpc>
              <a:spcBef>
                <a:spcPts val="1200"/>
              </a:spcBef>
              <a:spcAft>
                <a:spcPts val="200"/>
              </a:spcAft>
              <a:buClr>
                <a:srgbClr val="708C58"/>
              </a:buClr>
              <a:buSzPct val="100000"/>
              <a:buFont typeface="Courier New" panose="02070309020205020404" pitchFamily="49" charset="0"/>
              <a:buChar char="o"/>
              <a:tabLst/>
              <a:defRPr/>
            </a:pPr>
            <a:r>
              <a:rPr kumimoji="0" lang="en-US" sz="2800" b="0" i="0" u="none" strike="noStrike" kern="1200" cap="none" spc="0" normalizeH="0" baseline="0" noProof="0" dirty="0">
                <a:ln>
                  <a:noFill/>
                </a:ln>
                <a:solidFill>
                  <a:prstClr val="black">
                    <a:lumMod val="75000"/>
                    <a:lumOff val="25000"/>
                  </a:prstClr>
                </a:solidFill>
                <a:effectLst/>
                <a:uLnTx/>
                <a:uFillTx/>
                <a:latin typeface="Calibri Light" panose="020F0302020204030204"/>
                <a:ea typeface="+mn-ea"/>
                <a:cs typeface="+mn-cs"/>
              </a:rPr>
              <a:t>Uniform Statewide Property Tax Rate</a:t>
            </a:r>
          </a:p>
          <a:p>
            <a:pPr marL="682625" marR="0" lvl="1" indent="-219075" algn="l" defTabSz="914400" rtl="0" eaLnBrk="1" fontAlgn="auto" latinLnBrk="0" hangingPunct="1">
              <a:lnSpc>
                <a:spcPct val="90000"/>
              </a:lnSpc>
              <a:spcBef>
                <a:spcPts val="200"/>
              </a:spcBef>
              <a:spcAft>
                <a:spcPts val="400"/>
              </a:spcAft>
              <a:buClr>
                <a:srgbClr val="708C58"/>
              </a:buClr>
              <a:buSzTx/>
              <a:buFont typeface="Arial" panose="020B0604020202020204" pitchFamily="34" charset="0"/>
              <a:buChar char="•"/>
              <a:tabLst/>
              <a:defRPr/>
            </a:pPr>
            <a:r>
              <a:rPr kumimoji="0" lang="en-US" sz="2600" b="0" i="0" u="none" strike="noStrike" kern="1200" cap="none" spc="0" normalizeH="0" baseline="0" noProof="0" dirty="0">
                <a:ln>
                  <a:noFill/>
                </a:ln>
                <a:solidFill>
                  <a:prstClr val="black">
                    <a:lumMod val="75000"/>
                    <a:lumOff val="25000"/>
                  </a:prstClr>
                </a:solidFill>
                <a:effectLst/>
                <a:uLnTx/>
                <a:uFillTx/>
                <a:latin typeface="Calibri Light" panose="020F0302020204030204"/>
                <a:ea typeface="+mn-ea"/>
                <a:cs typeface="+mn-cs"/>
              </a:rPr>
              <a:t>Estimated by Legislature – 0.001661</a:t>
            </a:r>
          </a:p>
          <a:p>
            <a:pPr marL="914400" marR="0" lvl="2" indent="-225425" algn="l" defTabSz="914400" rtl="0" eaLnBrk="1" fontAlgn="auto" latinLnBrk="0" hangingPunct="1">
              <a:lnSpc>
                <a:spcPct val="120000"/>
              </a:lnSpc>
              <a:spcBef>
                <a:spcPts val="200"/>
              </a:spcBef>
              <a:spcAft>
                <a:spcPts val="400"/>
              </a:spcAft>
              <a:buClr>
                <a:srgbClr val="708C58"/>
              </a:buClr>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lumMod val="75000"/>
                    <a:lumOff val="25000"/>
                  </a:prstClr>
                </a:solidFill>
                <a:effectLst/>
                <a:uLnTx/>
                <a:uFillTx/>
                <a:latin typeface="Calibri Light" panose="020F0302020204030204"/>
                <a:ea typeface="+mn-ea"/>
                <a:cs typeface="+mn-cs"/>
              </a:rPr>
              <a:t>2018 Equity Pupil Rate – Holds Rate at 0.0016 (FY 2022) </a:t>
            </a:r>
          </a:p>
          <a:p>
            <a:pPr marL="914400" marR="0" lvl="2" indent="-225425" algn="l" defTabSz="914400" rtl="0" eaLnBrk="1" fontAlgn="auto" latinLnBrk="0" hangingPunct="1">
              <a:lnSpc>
                <a:spcPct val="120000"/>
              </a:lnSpc>
              <a:spcBef>
                <a:spcPts val="200"/>
              </a:spcBef>
              <a:spcAft>
                <a:spcPts val="400"/>
              </a:spcAft>
              <a:buClr>
                <a:srgbClr val="708C58"/>
              </a:buClr>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lumMod val="75000"/>
                    <a:lumOff val="25000"/>
                  </a:prstClr>
                </a:solidFill>
                <a:effectLst/>
                <a:uLnTx/>
                <a:uFillTx/>
                <a:latin typeface="Calibri Light" panose="020F0302020204030204"/>
                <a:ea typeface="+mn-ea"/>
                <a:cs typeface="+mn-cs"/>
              </a:rPr>
              <a:t>2018 WPU Value Rate – Rate Floats Above 0.0016 for Inflation  </a:t>
            </a:r>
          </a:p>
          <a:p>
            <a:pPr marL="1143000" lvl="3" indent="-228600">
              <a:lnSpc>
                <a:spcPct val="120000"/>
              </a:lnSpc>
              <a:buClr>
                <a:srgbClr val="708C58"/>
              </a:buClr>
              <a:buFont typeface="Wingdings" panose="05000000000000000000" pitchFamily="2" charset="2"/>
              <a:buChar char="§"/>
              <a:defRPr/>
            </a:pPr>
            <a:r>
              <a:rPr kumimoji="0" lang="en-US" sz="2200" b="0" i="0" u="none" strike="noStrike" kern="1200" cap="none" spc="0" normalizeH="0" baseline="0" noProof="0" dirty="0">
                <a:ln>
                  <a:noFill/>
                </a:ln>
                <a:solidFill>
                  <a:prstClr val="black">
                    <a:lumMod val="75000"/>
                    <a:lumOff val="25000"/>
                  </a:prstClr>
                </a:solidFill>
                <a:effectLst/>
                <a:uLnTx/>
                <a:uFillTx/>
                <a:latin typeface="Calibri Light" panose="020F0302020204030204"/>
                <a:ea typeface="+mn-ea"/>
                <a:cs typeface="+mn-cs"/>
              </a:rPr>
              <a:t>Based on Prior Year State/Local Revenue Mix to Basic Program</a:t>
            </a:r>
          </a:p>
          <a:p>
            <a:pPr marL="682625" marR="0" lvl="1" indent="-219075" algn="l" defTabSz="914400" rtl="0" eaLnBrk="1" fontAlgn="auto" latinLnBrk="0" hangingPunct="1">
              <a:lnSpc>
                <a:spcPct val="90000"/>
              </a:lnSpc>
              <a:spcBef>
                <a:spcPts val="200"/>
              </a:spcBef>
              <a:spcAft>
                <a:spcPts val="400"/>
              </a:spcAft>
              <a:buClr>
                <a:srgbClr val="708C58"/>
              </a:buClr>
              <a:buSzTx/>
              <a:buFont typeface="Arial" panose="020B0604020202020204" pitchFamily="34" charset="0"/>
              <a:buChar char="•"/>
              <a:tabLst/>
              <a:defRPr/>
            </a:pPr>
            <a:r>
              <a:rPr kumimoji="0" lang="en-US" sz="2600" b="0" i="0" u="none" strike="noStrike" kern="1200" cap="none" spc="0" normalizeH="0" baseline="0" noProof="0" dirty="0">
                <a:ln>
                  <a:noFill/>
                </a:ln>
                <a:solidFill>
                  <a:prstClr val="black">
                    <a:lumMod val="75000"/>
                    <a:lumOff val="25000"/>
                  </a:prstClr>
                </a:solidFill>
                <a:effectLst/>
                <a:uLnTx/>
                <a:uFillTx/>
                <a:latin typeface="Calibri Light" panose="020F0302020204030204"/>
                <a:ea typeface="+mn-ea"/>
                <a:cs typeface="+mn-cs"/>
              </a:rPr>
              <a:t>Actual rate set by the Tax Commission – 0.001661</a:t>
            </a:r>
          </a:p>
          <a:p>
            <a:pPr marL="457200" marR="0" lvl="0" indent="-338138" algn="l" defTabSz="914400" rtl="0" eaLnBrk="1" fontAlgn="auto" latinLnBrk="0" hangingPunct="1">
              <a:lnSpc>
                <a:spcPct val="90000"/>
              </a:lnSpc>
              <a:spcBef>
                <a:spcPts val="1200"/>
              </a:spcBef>
              <a:spcAft>
                <a:spcPts val="200"/>
              </a:spcAft>
              <a:buClr>
                <a:srgbClr val="708C58"/>
              </a:buClr>
              <a:buSzPct val="100000"/>
              <a:buFont typeface="Courier New" panose="02070309020205020404" pitchFamily="49" charset="0"/>
              <a:buChar char="o"/>
              <a:tabLst/>
              <a:defRPr/>
            </a:pPr>
            <a:r>
              <a:rPr kumimoji="0" lang="en-US" sz="2800" b="0" i="0" u="none" strike="noStrike" kern="1200" cap="none" spc="0" normalizeH="0" baseline="0" noProof="0" dirty="0">
                <a:ln>
                  <a:noFill/>
                </a:ln>
                <a:solidFill>
                  <a:prstClr val="black">
                    <a:lumMod val="75000"/>
                    <a:lumOff val="25000"/>
                  </a:prstClr>
                </a:solidFill>
                <a:effectLst/>
                <a:uLnTx/>
                <a:uFillTx/>
                <a:latin typeface="Calibri Light" panose="020F0302020204030204"/>
                <a:ea typeface="+mn-ea"/>
                <a:cs typeface="+mn-cs"/>
              </a:rPr>
              <a:t>Legislature Subject to </a:t>
            </a:r>
            <a:r>
              <a:rPr lang="en-US" sz="2800" dirty="0">
                <a:solidFill>
                  <a:prstClr val="black">
                    <a:lumMod val="75000"/>
                    <a:lumOff val="25000"/>
                  </a:prstClr>
                </a:solidFill>
                <a:latin typeface="Calibri Light" panose="020F0302020204030204"/>
              </a:rPr>
              <a:t>Truth-in-Taxation Requirements, Not Locals</a:t>
            </a:r>
            <a:endParaRPr kumimoji="0" lang="en-US" sz="2600" b="0" i="0" u="none" strike="noStrike" kern="1200" cap="none" spc="0" normalizeH="0" baseline="0" noProof="0" dirty="0">
              <a:ln>
                <a:noFill/>
              </a:ln>
              <a:solidFill>
                <a:prstClr val="black">
                  <a:lumMod val="75000"/>
                  <a:lumOff val="25000"/>
                </a:prstClr>
              </a:solidFill>
              <a:effectLst/>
              <a:uLnTx/>
              <a:uFillTx/>
              <a:latin typeface="Calibri Light" panose="020F0302020204030204"/>
              <a:ea typeface="+mn-ea"/>
              <a:cs typeface="+mn-cs"/>
            </a:endParaRPr>
          </a:p>
          <a:p>
            <a:pPr marL="457200" marR="0" lvl="0" indent="-338138" algn="l" defTabSz="914400" rtl="0" eaLnBrk="1" fontAlgn="auto" latinLnBrk="0" hangingPunct="1">
              <a:lnSpc>
                <a:spcPct val="90000"/>
              </a:lnSpc>
              <a:spcBef>
                <a:spcPts val="1200"/>
              </a:spcBef>
              <a:spcAft>
                <a:spcPts val="200"/>
              </a:spcAft>
              <a:buClr>
                <a:srgbClr val="708C58"/>
              </a:buClr>
              <a:buSzPct val="100000"/>
              <a:buFont typeface="Courier New" panose="02070309020205020404" pitchFamily="49" charset="0"/>
              <a:buChar char="o"/>
              <a:tabLst/>
              <a:defRPr/>
            </a:pPr>
            <a:r>
              <a:rPr kumimoji="0" lang="en-US" sz="2800" b="0" i="0" u="none" strike="noStrike" kern="1200" cap="none" spc="0" normalizeH="0" baseline="0" noProof="0" dirty="0">
                <a:ln>
                  <a:noFill/>
                </a:ln>
                <a:solidFill>
                  <a:prstClr val="black">
                    <a:lumMod val="75000"/>
                    <a:lumOff val="25000"/>
                  </a:prstClr>
                </a:solidFill>
                <a:effectLst/>
                <a:uLnTx/>
                <a:uFillTx/>
                <a:latin typeface="Calibri Light" panose="020F0302020204030204"/>
                <a:ea typeface="+mn-ea"/>
                <a:cs typeface="+mn-cs"/>
              </a:rPr>
              <a:t>Basic Rate has Four Components</a:t>
            </a:r>
          </a:p>
        </p:txBody>
      </p:sp>
      <p:pic>
        <p:nvPicPr>
          <p:cNvPr id="8" name="Picture 7">
            <a:extLst>
              <a:ext uri="{FF2B5EF4-FFF2-40B4-BE49-F238E27FC236}">
                <a16:creationId xmlns:a16="http://schemas.microsoft.com/office/drawing/2014/main" id="{D0756EF1-C1E1-48AB-8A53-BCF441D67114}"/>
              </a:ext>
            </a:extLst>
          </p:cNvPr>
          <p:cNvPicPr>
            <a:picLocks noChangeAspect="1"/>
          </p:cNvPicPr>
          <p:nvPr/>
        </p:nvPicPr>
        <p:blipFill>
          <a:blip r:embed="rId3"/>
          <a:stretch>
            <a:fillRect/>
          </a:stretch>
        </p:blipFill>
        <p:spPr>
          <a:xfrm>
            <a:off x="11432062" y="5792498"/>
            <a:ext cx="605475" cy="918400"/>
          </a:xfrm>
          <a:prstGeom prst="rect">
            <a:avLst/>
          </a:prstGeom>
        </p:spPr>
      </p:pic>
    </p:spTree>
    <p:extLst>
      <p:ext uri="{BB962C8B-B14F-4D97-AF65-F5344CB8AC3E}">
        <p14:creationId xmlns:p14="http://schemas.microsoft.com/office/powerpoint/2010/main" val="10795825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6225" y="594359"/>
            <a:ext cx="3591440" cy="1194683"/>
          </a:xfrm>
        </p:spPr>
        <p:txBody>
          <a:bodyPr>
            <a:normAutofit fontScale="90000"/>
          </a:bodyPr>
          <a:lstStyle/>
          <a:p>
            <a:r>
              <a:rPr lang="en-US" sz="3200" dirty="0"/>
              <a:t>The Basic Levy: </a:t>
            </a:r>
            <a:br>
              <a:rPr lang="en-US" sz="3200" dirty="0"/>
            </a:br>
            <a:r>
              <a:rPr lang="en-US" sz="3200" dirty="0"/>
              <a:t>The Four Components</a:t>
            </a:r>
            <a:br>
              <a:rPr lang="en-US" sz="3200" dirty="0"/>
            </a:br>
            <a:r>
              <a:rPr lang="en-US" sz="3200" i="1" dirty="0"/>
              <a:t>FY 2020</a:t>
            </a:r>
          </a:p>
        </p:txBody>
      </p:sp>
      <p:sp>
        <p:nvSpPr>
          <p:cNvPr id="4" name="Text Placeholder 3"/>
          <p:cNvSpPr>
            <a:spLocks noGrp="1"/>
          </p:cNvSpPr>
          <p:nvPr>
            <p:ph type="body" sz="half" idx="2"/>
          </p:nvPr>
        </p:nvSpPr>
        <p:spPr>
          <a:xfrm>
            <a:off x="276225" y="1789042"/>
            <a:ext cx="3725600" cy="4890054"/>
          </a:xfrm>
        </p:spPr>
        <p:txBody>
          <a:bodyPr>
            <a:noAutofit/>
          </a:bodyPr>
          <a:lstStyle/>
          <a:p>
            <a:pPr>
              <a:spcBef>
                <a:spcPts val="200"/>
              </a:spcBef>
            </a:pPr>
            <a:endParaRPr lang="en-US" sz="1000" i="1" dirty="0">
              <a:latin typeface="+mj-lt"/>
            </a:endParaRPr>
          </a:p>
          <a:p>
            <a:pPr>
              <a:spcBef>
                <a:spcPts val="200"/>
              </a:spcBef>
            </a:pPr>
            <a:r>
              <a:rPr lang="en-US" sz="2200" i="1" dirty="0">
                <a:latin typeface="+mj-lt"/>
              </a:rPr>
              <a:t>Target: $509,484,600</a:t>
            </a:r>
          </a:p>
          <a:p>
            <a:pPr>
              <a:spcBef>
                <a:spcPts val="200"/>
              </a:spcBef>
            </a:pPr>
            <a:endParaRPr lang="en-US" sz="1000" i="1" dirty="0">
              <a:latin typeface="+mj-lt"/>
            </a:endParaRPr>
          </a:p>
          <a:p>
            <a:pPr>
              <a:spcBef>
                <a:spcPts val="200"/>
              </a:spcBef>
            </a:pPr>
            <a:r>
              <a:rPr lang="en-US" sz="2200" i="1" dirty="0">
                <a:latin typeface="+mj-lt"/>
              </a:rPr>
              <a:t>Components: </a:t>
            </a:r>
          </a:p>
          <a:p>
            <a:pPr marL="228600" indent="-228600">
              <a:lnSpc>
                <a:spcPct val="100000"/>
              </a:lnSpc>
              <a:spcBef>
                <a:spcPts val="200"/>
              </a:spcBef>
              <a:spcAft>
                <a:spcPts val="600"/>
              </a:spcAft>
              <a:buFont typeface="Arial" panose="020B0604020202020204" pitchFamily="34" charset="0"/>
              <a:buChar char="•"/>
            </a:pPr>
            <a:r>
              <a:rPr lang="en-US" sz="2200" i="1" dirty="0">
                <a:latin typeface="+mj-lt"/>
              </a:rPr>
              <a:t>Basic Levy </a:t>
            </a:r>
          </a:p>
          <a:p>
            <a:pPr marL="228600" indent="-228600">
              <a:lnSpc>
                <a:spcPct val="100000"/>
              </a:lnSpc>
              <a:spcBef>
                <a:spcPts val="200"/>
              </a:spcBef>
              <a:spcAft>
                <a:spcPts val="600"/>
              </a:spcAft>
              <a:buFont typeface="Arial" panose="020B0604020202020204" pitchFamily="34" charset="0"/>
              <a:buChar char="•"/>
            </a:pPr>
            <a:r>
              <a:rPr lang="en-US" sz="2200" i="1" dirty="0">
                <a:latin typeface="+mj-lt"/>
              </a:rPr>
              <a:t>Increment (2015) – $75.0 M</a:t>
            </a:r>
          </a:p>
          <a:p>
            <a:pPr marL="228600" indent="-228600">
              <a:lnSpc>
                <a:spcPct val="100000"/>
              </a:lnSpc>
              <a:spcBef>
                <a:spcPts val="200"/>
              </a:spcBef>
              <a:spcAft>
                <a:spcPts val="600"/>
              </a:spcAft>
              <a:buFont typeface="Arial" panose="020B0604020202020204" pitchFamily="34" charset="0"/>
              <a:buChar char="•"/>
            </a:pPr>
            <a:r>
              <a:rPr lang="en-US" sz="2200" i="1" dirty="0">
                <a:latin typeface="+mj-lt"/>
              </a:rPr>
              <a:t>Equity Pupil (2018) – Difference Between Rate of 0.0016 Minus “Minimum Basic Tax Rate”</a:t>
            </a:r>
          </a:p>
          <a:p>
            <a:pPr marL="228600" indent="-228600">
              <a:lnSpc>
                <a:spcPct val="100000"/>
              </a:lnSpc>
              <a:spcBef>
                <a:spcPts val="200"/>
              </a:spcBef>
              <a:spcAft>
                <a:spcPts val="600"/>
              </a:spcAft>
              <a:buFont typeface="Arial" panose="020B0604020202020204" pitchFamily="34" charset="0"/>
              <a:buChar char="•"/>
            </a:pPr>
            <a:r>
              <a:rPr lang="en-US" sz="2200" i="1" dirty="0">
                <a:latin typeface="+mj-lt"/>
              </a:rPr>
              <a:t>WPU Value (2018) – Maintain State/Local Funding Ratio at 15% when WPU Value is Increased</a:t>
            </a:r>
          </a:p>
          <a:p>
            <a:pPr>
              <a:spcBef>
                <a:spcPts val="200"/>
              </a:spcBef>
            </a:pPr>
            <a:endParaRPr lang="en-US" sz="2000" i="1" dirty="0">
              <a:latin typeface="+mj-lt"/>
            </a:endParaRPr>
          </a:p>
          <a:p>
            <a:pPr marL="115887">
              <a:spcBef>
                <a:spcPts val="200"/>
              </a:spcBef>
            </a:pPr>
            <a:endParaRPr lang="en-US" sz="2000" i="1" dirty="0">
              <a:latin typeface="+mj-lt"/>
            </a:endParaRPr>
          </a:p>
          <a:p>
            <a:pPr marL="115887">
              <a:spcBef>
                <a:spcPts val="200"/>
              </a:spcBef>
            </a:pPr>
            <a:r>
              <a:rPr lang="en-US" sz="2000" i="1" dirty="0">
                <a:latin typeface="+mj-lt"/>
              </a:rPr>
              <a:t> </a:t>
            </a:r>
          </a:p>
        </p:txBody>
      </p:sp>
      <p:pic>
        <p:nvPicPr>
          <p:cNvPr id="8" name="Picture 7">
            <a:extLst>
              <a:ext uri="{FF2B5EF4-FFF2-40B4-BE49-F238E27FC236}">
                <a16:creationId xmlns:a16="http://schemas.microsoft.com/office/drawing/2014/main" id="{3099E928-77A1-4A84-9D19-1747C973DA4C}"/>
              </a:ext>
            </a:extLst>
          </p:cNvPr>
          <p:cNvPicPr>
            <a:picLocks noChangeAspect="1"/>
          </p:cNvPicPr>
          <p:nvPr/>
        </p:nvPicPr>
        <p:blipFill>
          <a:blip r:embed="rId3"/>
          <a:stretch>
            <a:fillRect/>
          </a:stretch>
        </p:blipFill>
        <p:spPr>
          <a:xfrm>
            <a:off x="11539667" y="5846004"/>
            <a:ext cx="605475" cy="918400"/>
          </a:xfrm>
          <a:prstGeom prst="rect">
            <a:avLst/>
          </a:prstGeom>
        </p:spPr>
      </p:pic>
      <p:sp>
        <p:nvSpPr>
          <p:cNvPr id="9" name="Content Placeholder 3">
            <a:extLst>
              <a:ext uri="{FF2B5EF4-FFF2-40B4-BE49-F238E27FC236}">
                <a16:creationId xmlns:a16="http://schemas.microsoft.com/office/drawing/2014/main" id="{2EF08D91-8B70-4771-894E-4ED8ED49EB54}"/>
              </a:ext>
            </a:extLst>
          </p:cNvPr>
          <p:cNvSpPr txBox="1">
            <a:spLocks/>
          </p:cNvSpPr>
          <p:nvPr/>
        </p:nvSpPr>
        <p:spPr>
          <a:xfrm>
            <a:off x="4526583" y="777765"/>
            <a:ext cx="7013084" cy="5612524"/>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114300" marR="0" lvl="1" indent="0" algn="l" defTabSz="914400" rtl="0" eaLnBrk="1" fontAlgn="auto" latinLnBrk="0" hangingPunct="1">
              <a:lnSpc>
                <a:spcPct val="100000"/>
              </a:lnSpc>
              <a:spcBef>
                <a:spcPts val="200"/>
              </a:spcBef>
              <a:spcAft>
                <a:spcPts val="400"/>
              </a:spcAft>
              <a:buClr>
                <a:srgbClr val="708C58"/>
              </a:buClr>
              <a:buSzTx/>
              <a:buFont typeface="Calibri" pitchFamily="34" charset="0"/>
              <a:buNone/>
              <a:tabLst/>
              <a:defRPr/>
            </a:pPr>
            <a:endParaRPr kumimoji="0" lang="en-US" sz="2500" b="0" i="0" u="none" strike="noStrike" kern="1200" cap="none" spc="0" normalizeH="0" baseline="0" noProof="0" dirty="0">
              <a:ln>
                <a:noFill/>
              </a:ln>
              <a:solidFill>
                <a:prstClr val="black">
                  <a:lumMod val="75000"/>
                  <a:lumOff val="25000"/>
                </a:prstClr>
              </a:solidFill>
              <a:effectLst/>
              <a:uLnTx/>
              <a:uFillTx/>
              <a:latin typeface="Calibri Light" panose="020F0302020204030204"/>
              <a:ea typeface="+mn-ea"/>
              <a:cs typeface="+mn-cs"/>
            </a:endParaRPr>
          </a:p>
        </p:txBody>
      </p:sp>
      <p:pic>
        <p:nvPicPr>
          <p:cNvPr id="5" name="Picture 4">
            <a:extLst>
              <a:ext uri="{FF2B5EF4-FFF2-40B4-BE49-F238E27FC236}">
                <a16:creationId xmlns:a16="http://schemas.microsoft.com/office/drawing/2014/main" id="{93348E12-4018-4C17-85B2-D1D89C65245D}"/>
              </a:ext>
            </a:extLst>
          </p:cNvPr>
          <p:cNvPicPr>
            <a:picLocks noChangeAspect="1"/>
          </p:cNvPicPr>
          <p:nvPr/>
        </p:nvPicPr>
        <p:blipFill>
          <a:blip r:embed="rId4"/>
          <a:stretch>
            <a:fillRect/>
          </a:stretch>
        </p:blipFill>
        <p:spPr>
          <a:xfrm>
            <a:off x="3943793" y="441243"/>
            <a:ext cx="8201349" cy="5939125"/>
          </a:xfrm>
          <a:prstGeom prst="rect">
            <a:avLst/>
          </a:prstGeom>
        </p:spPr>
      </p:pic>
    </p:spTree>
    <p:extLst>
      <p:ext uri="{BB962C8B-B14F-4D97-AF65-F5344CB8AC3E}">
        <p14:creationId xmlns:p14="http://schemas.microsoft.com/office/powerpoint/2010/main" val="33965819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9D3A3-88B1-4C41-90DB-F05A9CB9D92D}"/>
              </a:ext>
            </a:extLst>
          </p:cNvPr>
          <p:cNvSpPr>
            <a:spLocks noGrp="1"/>
          </p:cNvSpPr>
          <p:nvPr>
            <p:ph type="title"/>
          </p:nvPr>
        </p:nvSpPr>
        <p:spPr/>
        <p:txBody>
          <a:bodyPr/>
          <a:lstStyle/>
          <a:p>
            <a:r>
              <a:rPr lang="en-US" dirty="0"/>
              <a:t>Houston, we have a (Spending) Problem…</a:t>
            </a:r>
          </a:p>
        </p:txBody>
      </p:sp>
      <p:sp>
        <p:nvSpPr>
          <p:cNvPr id="3" name="Text Placeholder 2">
            <a:extLst>
              <a:ext uri="{FF2B5EF4-FFF2-40B4-BE49-F238E27FC236}">
                <a16:creationId xmlns:a16="http://schemas.microsoft.com/office/drawing/2014/main" id="{726668E4-B6A2-E248-B458-147D4E89E032}"/>
              </a:ext>
            </a:extLst>
          </p:cNvPr>
          <p:cNvSpPr>
            <a:spLocks noGrp="1"/>
          </p:cNvSpPr>
          <p:nvPr>
            <p:ph type="body" idx="1"/>
          </p:nvPr>
        </p:nvSpPr>
        <p:spPr/>
        <p:txBody>
          <a:bodyPr/>
          <a:lstStyle/>
          <a:p>
            <a:r>
              <a:rPr lang="en-US" dirty="0">
                <a:solidFill>
                  <a:schemeClr val="bg1"/>
                </a:solidFill>
              </a:rPr>
              <a:t>…but it’s not what you think it is!</a:t>
            </a:r>
          </a:p>
        </p:txBody>
      </p:sp>
    </p:spTree>
    <p:extLst>
      <p:ext uri="{BB962C8B-B14F-4D97-AF65-F5344CB8AC3E}">
        <p14:creationId xmlns:p14="http://schemas.microsoft.com/office/powerpoint/2010/main" val="2726898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5290D96-5B03-44F1-99DE-D6002C60579C}"/>
              </a:ext>
            </a:extLst>
          </p:cNvPr>
          <p:cNvPicPr>
            <a:picLocks noChangeAspect="1"/>
          </p:cNvPicPr>
          <p:nvPr/>
        </p:nvPicPr>
        <p:blipFill>
          <a:blip r:embed="rId3"/>
          <a:stretch>
            <a:fillRect/>
          </a:stretch>
        </p:blipFill>
        <p:spPr>
          <a:xfrm>
            <a:off x="10993652" y="5354088"/>
            <a:ext cx="605475" cy="918400"/>
          </a:xfrm>
          <a:prstGeom prst="rect">
            <a:avLst/>
          </a:prstGeom>
        </p:spPr>
      </p:pic>
      <p:pic>
        <p:nvPicPr>
          <p:cNvPr id="2" name="Picture 1">
            <a:extLst>
              <a:ext uri="{FF2B5EF4-FFF2-40B4-BE49-F238E27FC236}">
                <a16:creationId xmlns:a16="http://schemas.microsoft.com/office/drawing/2014/main" id="{D85C9225-6256-485F-A76B-6E1DB684765D}"/>
              </a:ext>
            </a:extLst>
          </p:cNvPr>
          <p:cNvPicPr>
            <a:picLocks noChangeAspect="1"/>
          </p:cNvPicPr>
          <p:nvPr/>
        </p:nvPicPr>
        <p:blipFill>
          <a:blip r:embed="rId4"/>
          <a:stretch>
            <a:fillRect/>
          </a:stretch>
        </p:blipFill>
        <p:spPr>
          <a:xfrm>
            <a:off x="3718014" y="521208"/>
            <a:ext cx="8015262" cy="5815584"/>
          </a:xfrm>
          <a:prstGeom prst="rect">
            <a:avLst/>
          </a:prstGeom>
        </p:spPr>
      </p:pic>
      <p:sp>
        <p:nvSpPr>
          <p:cNvPr id="8" name="Content Placeholder 3">
            <a:extLst>
              <a:ext uri="{FF2B5EF4-FFF2-40B4-BE49-F238E27FC236}">
                <a16:creationId xmlns:a16="http://schemas.microsoft.com/office/drawing/2014/main" id="{355FFD54-A6E9-4525-9402-D34DFDCACF64}"/>
              </a:ext>
            </a:extLst>
          </p:cNvPr>
          <p:cNvSpPr txBox="1">
            <a:spLocks/>
          </p:cNvSpPr>
          <p:nvPr/>
        </p:nvSpPr>
        <p:spPr>
          <a:xfrm>
            <a:off x="522732" y="694396"/>
            <a:ext cx="3195282" cy="5578092"/>
          </a:xfrm>
          <a:prstGeom prst="rect">
            <a:avLst/>
          </a:prstGeom>
        </p:spPr>
        <p:txBody>
          <a:bodyPr>
            <a:normAutofit fontScale="92500" lnSpcReduction="2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346075" marR="0" lvl="0" indent="-346075" algn="l" defTabSz="914400" rtl="0" eaLnBrk="1" fontAlgn="auto" latinLnBrk="0" hangingPunct="1">
              <a:lnSpc>
                <a:spcPct val="110000"/>
              </a:lnSpc>
              <a:spcBef>
                <a:spcPts val="200"/>
              </a:spcBef>
              <a:spcAft>
                <a:spcPts val="400"/>
              </a:spcAft>
              <a:buClr>
                <a:srgbClr val="708C58"/>
              </a:buClr>
              <a:buSzPct val="100000"/>
              <a:buFont typeface="Courier New" panose="02070309020205020404" pitchFamily="49" charset="0"/>
              <a:buChar char="o"/>
              <a:tabLst/>
              <a:defRPr/>
            </a:pPr>
            <a:r>
              <a:rPr kumimoji="0" lang="en-US" sz="2800" b="0" i="0" u="none" strike="noStrike" kern="1200" cap="none" spc="0" normalizeH="0" baseline="0" noProof="0" dirty="0">
                <a:ln>
                  <a:noFill/>
                </a:ln>
                <a:solidFill>
                  <a:prstClr val="black">
                    <a:lumMod val="75000"/>
                    <a:lumOff val="25000"/>
                  </a:prstClr>
                </a:solidFill>
                <a:effectLst/>
                <a:uLnTx/>
                <a:uFillTx/>
                <a:latin typeface="Calibri Light" panose="020F0302020204030204"/>
                <a:ea typeface="+mn-ea"/>
                <a:cs typeface="+mn-cs"/>
              </a:rPr>
              <a:t>1994-96 Rate Reductions: </a:t>
            </a:r>
            <a:endParaRPr kumimoji="0" lang="en-US" sz="2400" b="0" i="0" u="none" strike="noStrike" kern="1200" cap="none" spc="0" normalizeH="0" baseline="0" noProof="0" dirty="0">
              <a:ln>
                <a:noFill/>
              </a:ln>
              <a:solidFill>
                <a:prstClr val="black">
                  <a:lumMod val="75000"/>
                  <a:lumOff val="25000"/>
                </a:prstClr>
              </a:solidFill>
              <a:effectLst/>
              <a:uLnTx/>
              <a:uFillTx/>
              <a:latin typeface="Calibri Light" panose="020F0302020204030204"/>
              <a:ea typeface="+mn-ea"/>
              <a:cs typeface="+mn-cs"/>
            </a:endParaRPr>
          </a:p>
          <a:p>
            <a:pPr marL="568325" marR="0" lvl="1" indent="-222250" algn="l" defTabSz="914400" rtl="0" eaLnBrk="1" fontAlgn="auto" latinLnBrk="0" hangingPunct="1">
              <a:lnSpc>
                <a:spcPct val="110000"/>
              </a:lnSpc>
              <a:spcBef>
                <a:spcPts val="200"/>
              </a:spcBef>
              <a:spcAft>
                <a:spcPts val="400"/>
              </a:spcAft>
              <a:buClr>
                <a:srgbClr val="708C58"/>
              </a:buClr>
              <a:buSzTx/>
              <a:buFont typeface="Arial" panose="020B0604020202020204" pitchFamily="34" charset="0"/>
              <a:buChar char="•"/>
              <a:tabLst/>
              <a:defRPr/>
            </a:pPr>
            <a:r>
              <a:rPr lang="en-US" sz="2400" dirty="0">
                <a:solidFill>
                  <a:prstClr val="black">
                    <a:lumMod val="75000"/>
                    <a:lumOff val="25000"/>
                  </a:prstClr>
                </a:solidFill>
                <a:latin typeface="Calibri Light" panose="020F0302020204030204"/>
              </a:rPr>
              <a:t>Account for Statewide Re-Valuation on Property by Local Assessors</a:t>
            </a:r>
          </a:p>
          <a:p>
            <a:pPr marL="568325" marR="0" lvl="1" indent="-222250" algn="l" defTabSz="914400" rtl="0" eaLnBrk="1" fontAlgn="auto" latinLnBrk="0" hangingPunct="1">
              <a:lnSpc>
                <a:spcPct val="110000"/>
              </a:lnSpc>
              <a:spcBef>
                <a:spcPts val="200"/>
              </a:spcBef>
              <a:spcAft>
                <a:spcPts val="400"/>
              </a:spcAft>
              <a:buClr>
                <a:srgbClr val="708C58"/>
              </a:buClr>
              <a:buSzTx/>
              <a:buFont typeface="Arial" panose="020B0604020202020204" pitchFamily="34" charset="0"/>
              <a:buChar char="•"/>
              <a:tabLst/>
              <a:defRPr/>
            </a:pPr>
            <a:r>
              <a:rPr lang="en-US" sz="2400" dirty="0">
                <a:solidFill>
                  <a:prstClr val="black">
                    <a:lumMod val="75000"/>
                    <a:lumOff val="25000"/>
                  </a:prstClr>
                </a:solidFill>
                <a:latin typeface="Calibri Light" panose="020F0302020204030204"/>
              </a:rPr>
              <a:t>Change in the Primary Residence Exemption – from 32% to 45%</a:t>
            </a:r>
            <a:endParaRPr kumimoji="0" lang="en-US" sz="2400" b="0" i="0" u="none" strike="noStrike" kern="1200" cap="none" spc="0" normalizeH="0" baseline="0" noProof="0" dirty="0">
              <a:ln>
                <a:noFill/>
              </a:ln>
              <a:solidFill>
                <a:prstClr val="black">
                  <a:lumMod val="75000"/>
                  <a:lumOff val="25000"/>
                </a:prstClr>
              </a:solidFill>
              <a:effectLst/>
              <a:uLnTx/>
              <a:uFillTx/>
              <a:latin typeface="Calibri Light" panose="020F0302020204030204"/>
              <a:ea typeface="+mn-ea"/>
              <a:cs typeface="+mn-cs"/>
            </a:endParaRPr>
          </a:p>
          <a:p>
            <a:pPr marL="346075" marR="0" lvl="0" indent="-346075" algn="l" defTabSz="914400" rtl="0" eaLnBrk="1" fontAlgn="auto" latinLnBrk="0" hangingPunct="1">
              <a:lnSpc>
                <a:spcPct val="110000"/>
              </a:lnSpc>
              <a:spcBef>
                <a:spcPts val="200"/>
              </a:spcBef>
              <a:spcAft>
                <a:spcPts val="400"/>
              </a:spcAft>
              <a:buClr>
                <a:srgbClr val="708C58"/>
              </a:buClr>
              <a:buSzPct val="100000"/>
              <a:buFont typeface="Courier New" panose="02070309020205020404" pitchFamily="49" charset="0"/>
              <a:buChar char="o"/>
              <a:tabLst/>
              <a:defRPr/>
            </a:pPr>
            <a:r>
              <a:rPr kumimoji="0" lang="en-US" sz="2800" b="0" i="0" u="none" strike="noStrike" kern="1200" cap="none" spc="0" normalizeH="0" baseline="0" noProof="0" dirty="0">
                <a:ln>
                  <a:noFill/>
                </a:ln>
                <a:solidFill>
                  <a:prstClr val="black">
                    <a:lumMod val="75000"/>
                    <a:lumOff val="25000"/>
                  </a:prstClr>
                </a:solidFill>
                <a:effectLst/>
                <a:uLnTx/>
                <a:uFillTx/>
                <a:latin typeface="Calibri Light" panose="020F0302020204030204"/>
                <a:ea typeface="+mn-ea"/>
                <a:cs typeface="+mn-cs"/>
              </a:rPr>
              <a:t>2015 &amp; 2018 Rate Increases: </a:t>
            </a:r>
          </a:p>
          <a:p>
            <a:pPr marL="568325" marR="0" lvl="1" indent="-222250" algn="l" defTabSz="914400" rtl="0" eaLnBrk="1" fontAlgn="auto" latinLnBrk="0" hangingPunct="1">
              <a:lnSpc>
                <a:spcPct val="110000"/>
              </a:lnSpc>
              <a:spcBef>
                <a:spcPts val="200"/>
              </a:spcBef>
              <a:spcAft>
                <a:spcPts val="400"/>
              </a:spcAft>
              <a:buClr>
                <a:srgbClr val="708C58"/>
              </a:buClr>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lumMod val="75000"/>
                    <a:lumOff val="25000"/>
                  </a:prstClr>
                </a:solidFill>
                <a:effectLst/>
                <a:uLnTx/>
                <a:uFillTx/>
                <a:latin typeface="Calibri Light" panose="020F0302020204030204"/>
                <a:ea typeface="+mn-ea"/>
                <a:cs typeface="+mn-cs"/>
              </a:rPr>
              <a:t>Legislative Efforts to Address State/Local Funding Mix in the Basic School Program</a:t>
            </a:r>
          </a:p>
        </p:txBody>
      </p:sp>
    </p:spTree>
    <p:extLst>
      <p:ext uri="{BB962C8B-B14F-4D97-AF65-F5344CB8AC3E}">
        <p14:creationId xmlns:p14="http://schemas.microsoft.com/office/powerpoint/2010/main" val="7634325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a:t>State Funding for Public Education </a:t>
            </a:r>
            <a:br>
              <a:rPr lang="en-US" sz="4000" dirty="0"/>
            </a:br>
            <a:r>
              <a:rPr lang="en-US" sz="2800" dirty="0"/>
              <a:t>Minimum School Program | The Related to Basic School Program</a:t>
            </a:r>
          </a:p>
        </p:txBody>
      </p:sp>
      <p:sp>
        <p:nvSpPr>
          <p:cNvPr id="4" name="Footer Placeholder 3"/>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0" normalizeH="0" baseline="0" noProof="0" dirty="0">
                <a:ln>
                  <a:noFill/>
                </a:ln>
                <a:solidFill>
                  <a:srgbClr val="EEECE1"/>
                </a:solidFill>
                <a:effectLst/>
                <a:uLnTx/>
                <a:uFillTx/>
                <a:latin typeface="Calibri" panose="020F0502020204030204"/>
                <a:ea typeface="+mn-ea"/>
                <a:cs typeface="+mn-cs"/>
              </a:rPr>
              <a:t>		</a:t>
            </a:r>
          </a:p>
        </p:txBody>
      </p:sp>
      <p:sp>
        <p:nvSpPr>
          <p:cNvPr id="9" name="Content Placeholder 3">
            <a:extLst>
              <a:ext uri="{FF2B5EF4-FFF2-40B4-BE49-F238E27FC236}">
                <a16:creationId xmlns:a16="http://schemas.microsoft.com/office/drawing/2014/main" id="{B67FBB8B-E83A-4C65-BF07-B73187D55A54}"/>
              </a:ext>
            </a:extLst>
          </p:cNvPr>
          <p:cNvSpPr txBox="1">
            <a:spLocks/>
          </p:cNvSpPr>
          <p:nvPr/>
        </p:nvSpPr>
        <p:spPr>
          <a:xfrm>
            <a:off x="5066270" y="1818861"/>
            <a:ext cx="6667500" cy="4392291"/>
          </a:xfrm>
          <a:prstGeom prst="rect">
            <a:avLst/>
          </a:prstGeom>
        </p:spPr>
        <p:txBody>
          <a:bodyPr>
            <a:normAutofit fontScale="925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346075" marR="0" lvl="0" indent="-346075" algn="l" defTabSz="914400" rtl="0" eaLnBrk="1" fontAlgn="auto" latinLnBrk="0" hangingPunct="1">
              <a:lnSpc>
                <a:spcPct val="100000"/>
              </a:lnSpc>
              <a:spcBef>
                <a:spcPts val="200"/>
              </a:spcBef>
              <a:spcAft>
                <a:spcPts val="400"/>
              </a:spcAft>
              <a:buClr>
                <a:srgbClr val="708C58"/>
              </a:buClr>
              <a:buSzPct val="100000"/>
              <a:buFont typeface="Courier New" panose="02070309020205020404" pitchFamily="49" charset="0"/>
              <a:buChar char="o"/>
              <a:tabLst/>
              <a:defRPr/>
            </a:pPr>
            <a:r>
              <a:rPr kumimoji="0" lang="en-US" sz="2800" b="0" i="0" u="none" strike="noStrike" kern="1200" cap="none" spc="0" normalizeH="0" baseline="0" noProof="0" dirty="0">
                <a:ln>
                  <a:noFill/>
                </a:ln>
                <a:solidFill>
                  <a:prstClr val="black">
                    <a:lumMod val="75000"/>
                    <a:lumOff val="25000"/>
                  </a:prstClr>
                </a:solidFill>
                <a:effectLst/>
                <a:uLnTx/>
                <a:uFillTx/>
                <a:latin typeface="Calibri Light" panose="020F0302020204030204"/>
                <a:ea typeface="+mn-ea"/>
                <a:cs typeface="+mn-cs"/>
              </a:rPr>
              <a:t>Programs Support the Basic School Program</a:t>
            </a:r>
          </a:p>
          <a:p>
            <a:pPr marL="568325" marR="0" lvl="1" indent="-222250" algn="l" defTabSz="914400" rtl="0" eaLnBrk="1" fontAlgn="auto" latinLnBrk="0" hangingPunct="1">
              <a:lnSpc>
                <a:spcPct val="100000"/>
              </a:lnSpc>
              <a:spcBef>
                <a:spcPts val="200"/>
              </a:spcBef>
              <a:spcAft>
                <a:spcPts val="400"/>
              </a:spcAft>
              <a:buClr>
                <a:srgbClr val="708C58"/>
              </a:buClr>
              <a:buSzTx/>
              <a:buFont typeface="Arial" panose="020B0604020202020204" pitchFamily="34" charset="0"/>
              <a:buChar char="•"/>
              <a:tabLst/>
              <a:defRPr/>
            </a:pPr>
            <a:r>
              <a:rPr lang="en-US" sz="2400" dirty="0">
                <a:solidFill>
                  <a:prstClr val="black">
                    <a:lumMod val="75000"/>
                    <a:lumOff val="25000"/>
                  </a:prstClr>
                </a:solidFill>
                <a:latin typeface="Calibri Light" panose="020F0302020204030204"/>
              </a:rPr>
              <a:t>“Below-the-Line” not Funded by WPUs</a:t>
            </a:r>
            <a:endParaRPr kumimoji="0" lang="en-US" sz="2400" b="0" i="0" u="none" strike="noStrike" kern="1200" cap="none" spc="0" normalizeH="0" baseline="0" noProof="0" dirty="0">
              <a:ln>
                <a:noFill/>
              </a:ln>
              <a:solidFill>
                <a:prstClr val="black">
                  <a:lumMod val="75000"/>
                  <a:lumOff val="25000"/>
                </a:prstClr>
              </a:solidFill>
              <a:effectLst/>
              <a:uLnTx/>
              <a:uFillTx/>
              <a:latin typeface="Calibri Light" panose="020F0302020204030204"/>
              <a:ea typeface="+mn-ea"/>
              <a:cs typeface="+mn-cs"/>
            </a:endParaRPr>
          </a:p>
          <a:p>
            <a:pPr marL="568325" marR="0" lvl="1" indent="-222250" algn="l" defTabSz="914400" rtl="0" eaLnBrk="1" fontAlgn="auto" latinLnBrk="0" hangingPunct="1">
              <a:lnSpc>
                <a:spcPct val="110000"/>
              </a:lnSpc>
              <a:spcBef>
                <a:spcPts val="200"/>
              </a:spcBef>
              <a:spcAft>
                <a:spcPts val="400"/>
              </a:spcAft>
              <a:buClr>
                <a:srgbClr val="708C58"/>
              </a:buClr>
              <a:buSzTx/>
              <a:buFont typeface="Arial" panose="020B0604020202020204" pitchFamily="34" charset="0"/>
              <a:buChar char="•"/>
              <a:tabLst/>
              <a:defRPr/>
            </a:pPr>
            <a:r>
              <a:rPr lang="en-US" sz="2400" dirty="0">
                <a:solidFill>
                  <a:prstClr val="black">
                    <a:lumMod val="75000"/>
                    <a:lumOff val="25000"/>
                  </a:prstClr>
                </a:solidFill>
                <a:latin typeface="Calibri Light" panose="020F0302020204030204"/>
              </a:rPr>
              <a:t>Legislature Can Target Funding for Specific Groups (Students/Teachers) or Statewide Educational Need</a:t>
            </a:r>
          </a:p>
          <a:p>
            <a:pPr marL="804863" lvl="2" indent="-228600">
              <a:lnSpc>
                <a:spcPct val="100000"/>
              </a:lnSpc>
              <a:buClr>
                <a:srgbClr val="708C58"/>
              </a:buClr>
              <a:buFont typeface="Wingdings" panose="05000000000000000000" pitchFamily="2" charset="2"/>
              <a:buChar char="§"/>
              <a:defRPr/>
            </a:pPr>
            <a:r>
              <a:rPr lang="en-US" sz="2000" dirty="0">
                <a:solidFill>
                  <a:prstClr val="black">
                    <a:lumMod val="75000"/>
                    <a:lumOff val="25000"/>
                  </a:prstClr>
                </a:solidFill>
                <a:latin typeface="Calibri Light" panose="020F0302020204030204"/>
              </a:rPr>
              <a:t>Transportation, Teacher Salaries, Youth-in-Custody, etc.</a:t>
            </a:r>
          </a:p>
          <a:p>
            <a:pPr marL="804863" lvl="2" indent="-228600">
              <a:lnSpc>
                <a:spcPct val="100000"/>
              </a:lnSpc>
              <a:buClr>
                <a:srgbClr val="708C58"/>
              </a:buClr>
              <a:buFont typeface="Wingdings" panose="05000000000000000000" pitchFamily="2" charset="2"/>
              <a:buChar char="§"/>
              <a:defRPr/>
            </a:pPr>
            <a:r>
              <a:rPr lang="en-US" sz="2000" dirty="0">
                <a:solidFill>
                  <a:prstClr val="black">
                    <a:lumMod val="75000"/>
                    <a:lumOff val="25000"/>
                  </a:prstClr>
                </a:solidFill>
                <a:latin typeface="Calibri Light" panose="020F0302020204030204"/>
              </a:rPr>
              <a:t>Digital Teaching &amp; Learning, Student Health &amp; Counseling</a:t>
            </a:r>
            <a:endParaRPr kumimoji="0" lang="en-US" sz="2400" b="0" i="0" u="none" strike="noStrike" kern="1200" cap="none" spc="0" normalizeH="0" baseline="0" noProof="0" dirty="0">
              <a:ln>
                <a:noFill/>
              </a:ln>
              <a:solidFill>
                <a:prstClr val="black">
                  <a:lumMod val="75000"/>
                  <a:lumOff val="25000"/>
                </a:prstClr>
              </a:solidFill>
              <a:effectLst/>
              <a:uLnTx/>
              <a:uFillTx/>
              <a:latin typeface="Calibri Light" panose="020F0302020204030204"/>
              <a:ea typeface="+mn-ea"/>
              <a:cs typeface="+mn-cs"/>
            </a:endParaRPr>
          </a:p>
          <a:p>
            <a:pPr marL="346075" marR="0" lvl="0" indent="-346075" algn="l" defTabSz="914400" rtl="0" eaLnBrk="1" fontAlgn="auto" latinLnBrk="0" hangingPunct="1">
              <a:lnSpc>
                <a:spcPct val="100000"/>
              </a:lnSpc>
              <a:spcBef>
                <a:spcPts val="200"/>
              </a:spcBef>
              <a:spcAft>
                <a:spcPts val="400"/>
              </a:spcAft>
              <a:buClr>
                <a:srgbClr val="708C58"/>
              </a:buClr>
              <a:buSzPct val="100000"/>
              <a:buFont typeface="Courier New" panose="02070309020205020404" pitchFamily="49" charset="0"/>
              <a:buChar char="o"/>
              <a:tabLst/>
              <a:defRPr/>
            </a:pPr>
            <a:r>
              <a:rPr kumimoji="0" lang="en-US" sz="2800" b="0" i="0" u="none" strike="noStrike" kern="1200" cap="none" spc="0" normalizeH="0" baseline="0" noProof="0" dirty="0">
                <a:ln>
                  <a:noFill/>
                </a:ln>
                <a:solidFill>
                  <a:prstClr val="black">
                    <a:lumMod val="75000"/>
                    <a:lumOff val="25000"/>
                  </a:prstClr>
                </a:solidFill>
                <a:effectLst/>
                <a:uLnTx/>
                <a:uFillTx/>
                <a:latin typeface="Calibri Light" panose="020F0302020204030204"/>
                <a:ea typeface="+mn-ea"/>
                <a:cs typeface="+mn-cs"/>
              </a:rPr>
              <a:t>Programs not Universal to All LEAs</a:t>
            </a:r>
          </a:p>
          <a:p>
            <a:pPr marL="568325" marR="0" lvl="1" indent="-222250" algn="l" defTabSz="914400" rtl="0" eaLnBrk="1" fontAlgn="auto" latinLnBrk="0" hangingPunct="1">
              <a:lnSpc>
                <a:spcPct val="100000"/>
              </a:lnSpc>
              <a:spcBef>
                <a:spcPts val="200"/>
              </a:spcBef>
              <a:spcAft>
                <a:spcPts val="400"/>
              </a:spcAft>
              <a:buClr>
                <a:srgbClr val="708C58"/>
              </a:buClr>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lumMod val="75000"/>
                    <a:lumOff val="25000"/>
                  </a:prstClr>
                </a:solidFill>
                <a:effectLst/>
                <a:uLnTx/>
                <a:uFillTx/>
                <a:latin typeface="Calibri Light" panose="020F0302020204030204"/>
                <a:ea typeface="+mn-ea"/>
                <a:cs typeface="+mn-cs"/>
              </a:rPr>
              <a:t>Locals Qualify (Formula) or Apply (Grant)</a:t>
            </a:r>
          </a:p>
          <a:p>
            <a:pPr marL="568325" marR="0" lvl="1" indent="-222250" algn="l" defTabSz="914400" rtl="0" eaLnBrk="1" fontAlgn="auto" latinLnBrk="0" hangingPunct="1">
              <a:lnSpc>
                <a:spcPct val="100000"/>
              </a:lnSpc>
              <a:spcBef>
                <a:spcPts val="200"/>
              </a:spcBef>
              <a:spcAft>
                <a:spcPts val="400"/>
              </a:spcAft>
              <a:buClr>
                <a:srgbClr val="708C58"/>
              </a:buClr>
              <a:buSzTx/>
              <a:buFont typeface="Arial" panose="020B0604020202020204" pitchFamily="34" charset="0"/>
              <a:buChar char="•"/>
              <a:tabLst/>
              <a:defRPr/>
            </a:pPr>
            <a:r>
              <a:rPr lang="en-US" sz="2400" dirty="0">
                <a:solidFill>
                  <a:prstClr val="black">
                    <a:lumMod val="75000"/>
                    <a:lumOff val="25000"/>
                  </a:prstClr>
                </a:solidFill>
                <a:latin typeface="Calibri Light" panose="020F0302020204030204"/>
              </a:rPr>
              <a:t>Fully Funded from State Education Funds</a:t>
            </a:r>
            <a:endParaRPr kumimoji="0" lang="en-US" sz="2400" b="0" i="0" u="none" strike="noStrike" kern="1200" cap="none" spc="0" normalizeH="0" baseline="0" noProof="0" dirty="0">
              <a:ln>
                <a:noFill/>
              </a:ln>
              <a:solidFill>
                <a:prstClr val="black">
                  <a:lumMod val="75000"/>
                  <a:lumOff val="25000"/>
                </a:prstClr>
              </a:solidFill>
              <a:effectLst/>
              <a:uLnTx/>
              <a:uFillTx/>
              <a:latin typeface="Calibri Light" panose="020F0302020204030204"/>
              <a:ea typeface="+mn-ea"/>
              <a:cs typeface="+mn-cs"/>
            </a:endParaRPr>
          </a:p>
        </p:txBody>
      </p:sp>
      <p:pic>
        <p:nvPicPr>
          <p:cNvPr id="10" name="Picture 9">
            <a:extLst>
              <a:ext uri="{FF2B5EF4-FFF2-40B4-BE49-F238E27FC236}">
                <a16:creationId xmlns:a16="http://schemas.microsoft.com/office/drawing/2014/main" id="{5AA85420-D652-40F4-A52F-A7654C401689}"/>
              </a:ext>
            </a:extLst>
          </p:cNvPr>
          <p:cNvPicPr>
            <a:picLocks noChangeAspect="1"/>
          </p:cNvPicPr>
          <p:nvPr/>
        </p:nvPicPr>
        <p:blipFill>
          <a:blip r:embed="rId3"/>
          <a:stretch>
            <a:fillRect/>
          </a:stretch>
        </p:blipFill>
        <p:spPr>
          <a:xfrm>
            <a:off x="145926" y="5324745"/>
            <a:ext cx="605475" cy="918400"/>
          </a:xfrm>
          <a:prstGeom prst="rect">
            <a:avLst/>
          </a:prstGeom>
        </p:spPr>
      </p:pic>
      <p:pic>
        <p:nvPicPr>
          <p:cNvPr id="5" name="Picture 4">
            <a:extLst>
              <a:ext uri="{FF2B5EF4-FFF2-40B4-BE49-F238E27FC236}">
                <a16:creationId xmlns:a16="http://schemas.microsoft.com/office/drawing/2014/main" id="{1F6B7E54-6BB9-4521-B83C-5F6E96944AFF}"/>
              </a:ext>
            </a:extLst>
          </p:cNvPr>
          <p:cNvPicPr>
            <a:picLocks noChangeAspect="1"/>
          </p:cNvPicPr>
          <p:nvPr/>
        </p:nvPicPr>
        <p:blipFill>
          <a:blip r:embed="rId4"/>
          <a:stretch>
            <a:fillRect/>
          </a:stretch>
        </p:blipFill>
        <p:spPr>
          <a:xfrm>
            <a:off x="1196136" y="1894752"/>
            <a:ext cx="3748402" cy="4407641"/>
          </a:xfrm>
          <a:prstGeom prst="rect">
            <a:avLst/>
          </a:prstGeom>
        </p:spPr>
      </p:pic>
      <p:sp>
        <p:nvSpPr>
          <p:cNvPr id="8" name="Star: 5 Points 7">
            <a:extLst>
              <a:ext uri="{FF2B5EF4-FFF2-40B4-BE49-F238E27FC236}">
                <a16:creationId xmlns:a16="http://schemas.microsoft.com/office/drawing/2014/main" id="{25C2435D-1F9E-4883-8455-7F07957781E7}"/>
              </a:ext>
            </a:extLst>
          </p:cNvPr>
          <p:cNvSpPr/>
          <p:nvPr/>
        </p:nvSpPr>
        <p:spPr>
          <a:xfrm>
            <a:off x="960104" y="3483666"/>
            <a:ext cx="228600" cy="228600"/>
          </a:xfrm>
          <a:prstGeom prst="star5">
            <a:avLst/>
          </a:prstGeom>
          <a:solidFill>
            <a:srgbClr val="A05000"/>
          </a:solidFill>
          <a:ln>
            <a:solidFill>
              <a:srgbClr val="A05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28310089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a:t>State Funding for Public Education </a:t>
            </a:r>
            <a:br>
              <a:rPr lang="en-US" sz="4000" dirty="0"/>
            </a:br>
            <a:r>
              <a:rPr lang="en-US" sz="2800" dirty="0"/>
              <a:t>Minimum School Program | Voted &amp; Board Local Levy Programs</a:t>
            </a:r>
          </a:p>
        </p:txBody>
      </p:sp>
      <p:sp>
        <p:nvSpPr>
          <p:cNvPr id="4" name="Footer Placeholder 3"/>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0" normalizeH="0" baseline="0" noProof="0" dirty="0">
                <a:ln>
                  <a:noFill/>
                </a:ln>
                <a:solidFill>
                  <a:srgbClr val="EEECE1"/>
                </a:solidFill>
                <a:effectLst/>
                <a:uLnTx/>
                <a:uFillTx/>
                <a:latin typeface="Calibri" panose="020F0502020204030204"/>
                <a:ea typeface="+mn-ea"/>
                <a:cs typeface="+mn-cs"/>
              </a:rPr>
              <a:t>		</a:t>
            </a:r>
          </a:p>
        </p:txBody>
      </p:sp>
      <p:sp>
        <p:nvSpPr>
          <p:cNvPr id="9" name="Content Placeholder 3">
            <a:extLst>
              <a:ext uri="{FF2B5EF4-FFF2-40B4-BE49-F238E27FC236}">
                <a16:creationId xmlns:a16="http://schemas.microsoft.com/office/drawing/2014/main" id="{B67FBB8B-E83A-4C65-BF07-B73187D55A54}"/>
              </a:ext>
            </a:extLst>
          </p:cNvPr>
          <p:cNvSpPr txBox="1">
            <a:spLocks/>
          </p:cNvSpPr>
          <p:nvPr/>
        </p:nvSpPr>
        <p:spPr>
          <a:xfrm>
            <a:off x="5066270" y="1818861"/>
            <a:ext cx="6667500" cy="4554507"/>
          </a:xfrm>
          <a:prstGeom prst="rect">
            <a:avLst/>
          </a:prstGeom>
        </p:spPr>
        <p:txBody>
          <a:bodyPr>
            <a:normAutofit fontScale="92500" lnSpcReduction="2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346075" marR="0" lvl="0" indent="-346075" algn="l" defTabSz="914400" rtl="0" eaLnBrk="1" fontAlgn="auto" latinLnBrk="0" hangingPunct="1">
              <a:lnSpc>
                <a:spcPct val="100000"/>
              </a:lnSpc>
              <a:spcBef>
                <a:spcPts val="200"/>
              </a:spcBef>
              <a:spcAft>
                <a:spcPts val="400"/>
              </a:spcAft>
              <a:buClr>
                <a:srgbClr val="708C58"/>
              </a:buClr>
              <a:buSzPct val="100000"/>
              <a:buFont typeface="Courier New" panose="02070309020205020404" pitchFamily="49" charset="0"/>
              <a:buChar char="o"/>
              <a:tabLst/>
              <a:defRPr/>
            </a:pPr>
            <a:r>
              <a:rPr kumimoji="0" lang="en-US" sz="2800" b="0" i="0" u="none" strike="noStrike" kern="1200" cap="none" spc="0" normalizeH="0" baseline="0" noProof="0" dirty="0">
                <a:ln>
                  <a:noFill/>
                </a:ln>
                <a:solidFill>
                  <a:prstClr val="black">
                    <a:lumMod val="75000"/>
                    <a:lumOff val="25000"/>
                  </a:prstClr>
                </a:solidFill>
                <a:effectLst/>
                <a:uLnTx/>
                <a:uFillTx/>
                <a:latin typeface="Calibri Light" panose="020F0302020204030204"/>
                <a:ea typeface="+mn-ea"/>
                <a:cs typeface="+mn-cs"/>
              </a:rPr>
              <a:t>State-Supported Property Tax Guarantee Programs</a:t>
            </a:r>
            <a:endParaRPr lang="en-US" sz="2400" dirty="0">
              <a:solidFill>
                <a:prstClr val="black">
                  <a:lumMod val="75000"/>
                  <a:lumOff val="25000"/>
                </a:prstClr>
              </a:solidFill>
              <a:latin typeface="Calibri Light" panose="020F0302020204030204"/>
            </a:endParaRPr>
          </a:p>
          <a:p>
            <a:pPr marL="568325" marR="0" lvl="1" indent="-222250" algn="l" defTabSz="914400" rtl="0" eaLnBrk="1" fontAlgn="auto" latinLnBrk="0" hangingPunct="1">
              <a:lnSpc>
                <a:spcPct val="100000"/>
              </a:lnSpc>
              <a:spcBef>
                <a:spcPts val="200"/>
              </a:spcBef>
              <a:spcAft>
                <a:spcPts val="400"/>
              </a:spcAft>
              <a:buClr>
                <a:srgbClr val="708C58"/>
              </a:buClr>
              <a:buSzTx/>
              <a:buFont typeface="Arial" panose="020B0604020202020204" pitchFamily="34" charset="0"/>
              <a:buChar char="•"/>
              <a:tabLst/>
              <a:defRPr/>
            </a:pPr>
            <a:r>
              <a:rPr lang="en-US" sz="2400" dirty="0">
                <a:solidFill>
                  <a:prstClr val="black">
                    <a:lumMod val="75000"/>
                    <a:lumOff val="25000"/>
                  </a:prstClr>
                </a:solidFill>
                <a:latin typeface="Calibri Light" panose="020F0302020204030204"/>
              </a:rPr>
              <a:t>School District Must Levy Property Tax</a:t>
            </a:r>
            <a:endParaRPr kumimoji="0" lang="en-US" sz="2400" b="0" i="0" u="none" strike="noStrike" kern="1200" cap="none" spc="0" normalizeH="0" baseline="0" noProof="0" dirty="0">
              <a:ln>
                <a:noFill/>
              </a:ln>
              <a:solidFill>
                <a:prstClr val="black">
                  <a:lumMod val="75000"/>
                  <a:lumOff val="25000"/>
                </a:prstClr>
              </a:solidFill>
              <a:effectLst/>
              <a:uLnTx/>
              <a:uFillTx/>
              <a:latin typeface="Calibri Light" panose="020F0302020204030204"/>
              <a:ea typeface="+mn-ea"/>
              <a:cs typeface="+mn-cs"/>
            </a:endParaRPr>
          </a:p>
          <a:p>
            <a:pPr marL="804863" lvl="2" indent="-228600">
              <a:lnSpc>
                <a:spcPct val="110000"/>
              </a:lnSpc>
              <a:buClr>
                <a:srgbClr val="708C58"/>
              </a:buClr>
              <a:buFont typeface="Wingdings" panose="05000000000000000000" pitchFamily="2" charset="2"/>
              <a:buChar char="§"/>
              <a:defRPr/>
            </a:pPr>
            <a:r>
              <a:rPr lang="en-US" sz="2000" dirty="0">
                <a:solidFill>
                  <a:prstClr val="black">
                    <a:lumMod val="75000"/>
                    <a:lumOff val="25000"/>
                  </a:prstClr>
                </a:solidFill>
                <a:latin typeface="Calibri Light" panose="020F0302020204030204"/>
              </a:rPr>
              <a:t>Voted – by Vote of Electorate</a:t>
            </a:r>
          </a:p>
          <a:p>
            <a:pPr marL="804863" lvl="2" indent="-228600">
              <a:lnSpc>
                <a:spcPct val="110000"/>
              </a:lnSpc>
              <a:buClr>
                <a:srgbClr val="708C58"/>
              </a:buClr>
              <a:buFont typeface="Wingdings" panose="05000000000000000000" pitchFamily="2" charset="2"/>
              <a:buChar char="§"/>
              <a:defRPr/>
            </a:pPr>
            <a:r>
              <a:rPr lang="en-US" sz="2000" dirty="0">
                <a:solidFill>
                  <a:prstClr val="black">
                    <a:lumMod val="75000"/>
                    <a:lumOff val="25000"/>
                  </a:prstClr>
                </a:solidFill>
                <a:latin typeface="Calibri Light" panose="020F0302020204030204"/>
              </a:rPr>
              <a:t>Board – by Vote of Local Board of Education </a:t>
            </a:r>
          </a:p>
          <a:p>
            <a:pPr marL="568325" marR="0" lvl="1" indent="-222250" algn="l" defTabSz="914400" rtl="0" eaLnBrk="1" fontAlgn="auto" latinLnBrk="0" hangingPunct="1">
              <a:lnSpc>
                <a:spcPct val="110000"/>
              </a:lnSpc>
              <a:spcBef>
                <a:spcPts val="200"/>
              </a:spcBef>
              <a:spcAft>
                <a:spcPts val="400"/>
              </a:spcAft>
              <a:buClr>
                <a:srgbClr val="708C58"/>
              </a:buClr>
              <a:buSzTx/>
              <a:buFont typeface="Arial" panose="020B0604020202020204" pitchFamily="34" charset="0"/>
              <a:buChar char="•"/>
              <a:tabLst/>
              <a:defRPr/>
            </a:pPr>
            <a:r>
              <a:rPr lang="en-US" sz="2400" dirty="0">
                <a:solidFill>
                  <a:prstClr val="black">
                    <a:lumMod val="75000"/>
                    <a:lumOff val="25000"/>
                  </a:prstClr>
                </a:solidFill>
                <a:latin typeface="Calibri Light" panose="020F0302020204030204"/>
              </a:rPr>
              <a:t>To Qualify for State Funding, Revenue Collection Must Be Lower than State Guarantee Rate</a:t>
            </a:r>
          </a:p>
          <a:p>
            <a:pPr marL="346075" marR="0" lvl="0" indent="-346075" algn="l" defTabSz="914400" rtl="0" eaLnBrk="1" fontAlgn="auto" latinLnBrk="0" hangingPunct="1">
              <a:lnSpc>
                <a:spcPct val="100000"/>
              </a:lnSpc>
              <a:spcBef>
                <a:spcPts val="200"/>
              </a:spcBef>
              <a:spcAft>
                <a:spcPts val="400"/>
              </a:spcAft>
              <a:buClr>
                <a:srgbClr val="708C58"/>
              </a:buClr>
              <a:buSzPct val="100000"/>
              <a:buFont typeface="Courier New" panose="02070309020205020404" pitchFamily="49" charset="0"/>
              <a:buChar char="o"/>
              <a:tabLst/>
              <a:defRPr/>
            </a:pPr>
            <a:r>
              <a:rPr kumimoji="0" lang="en-US" sz="2800" b="0" i="0" u="none" strike="noStrike" kern="1200" cap="none" spc="0" normalizeH="0" baseline="0" noProof="0" dirty="0">
                <a:ln>
                  <a:noFill/>
                </a:ln>
                <a:solidFill>
                  <a:prstClr val="black">
                    <a:lumMod val="75000"/>
                    <a:lumOff val="25000"/>
                  </a:prstClr>
                </a:solidFill>
                <a:effectLst/>
                <a:uLnTx/>
                <a:uFillTx/>
                <a:latin typeface="Calibri Light" panose="020F0302020204030204"/>
                <a:ea typeface="+mn-ea"/>
                <a:cs typeface="+mn-cs"/>
              </a:rPr>
              <a:t>Legislature Sets the Guarantee Rate Annually</a:t>
            </a:r>
          </a:p>
          <a:p>
            <a:pPr marL="576263" lvl="1" indent="-228600">
              <a:lnSpc>
                <a:spcPct val="100000"/>
              </a:lnSpc>
              <a:buClr>
                <a:srgbClr val="708C58"/>
              </a:buClr>
              <a:buSzPct val="100000"/>
              <a:buFont typeface="Arial" panose="020B0604020202020204" pitchFamily="34" charset="0"/>
              <a:buChar char="•"/>
              <a:defRPr/>
            </a:pPr>
            <a:r>
              <a:rPr kumimoji="0" lang="en-US" sz="2400" b="0" i="0" u="none" strike="noStrike" kern="1200" cap="none" spc="0" normalizeH="0" baseline="0" noProof="0" dirty="0">
                <a:ln>
                  <a:noFill/>
                </a:ln>
                <a:solidFill>
                  <a:prstClr val="black">
                    <a:lumMod val="75000"/>
                    <a:lumOff val="25000"/>
                  </a:prstClr>
                </a:solidFill>
                <a:effectLst/>
                <a:uLnTx/>
                <a:uFillTx/>
                <a:latin typeface="Calibri Light" panose="020F0302020204030204"/>
                <a:ea typeface="+mn-ea"/>
                <a:cs typeface="+mn-cs"/>
              </a:rPr>
              <a:t>FY 2020 Rate = $44.98</a:t>
            </a:r>
          </a:p>
          <a:p>
            <a:pPr marL="576263" lvl="1" indent="-228600">
              <a:lnSpc>
                <a:spcPct val="100000"/>
              </a:lnSpc>
              <a:buClr>
                <a:srgbClr val="708C58"/>
              </a:buClr>
              <a:buSzPct val="100000"/>
              <a:buFont typeface="Arial" panose="020B0604020202020204" pitchFamily="34" charset="0"/>
              <a:buChar char="•"/>
              <a:defRPr/>
            </a:pPr>
            <a:r>
              <a:rPr kumimoji="0" lang="en-US" sz="2400" b="0" i="0" u="none" strike="noStrike" kern="1200" cap="none" spc="0" normalizeH="0" baseline="0" noProof="0" dirty="0">
                <a:ln>
                  <a:noFill/>
                </a:ln>
                <a:solidFill>
                  <a:prstClr val="black">
                    <a:lumMod val="75000"/>
                    <a:lumOff val="25000"/>
                  </a:prstClr>
                </a:solidFill>
                <a:effectLst/>
                <a:uLnTx/>
                <a:uFillTx/>
                <a:latin typeface="Calibri Light" panose="020F0302020204030204"/>
                <a:ea typeface="+mn-ea"/>
                <a:cs typeface="+mn-cs"/>
              </a:rPr>
              <a:t>Guarantee is for Each WPU and Each Tax Increment</a:t>
            </a:r>
          </a:p>
          <a:p>
            <a:pPr marL="576263" lvl="1" indent="-228600">
              <a:lnSpc>
                <a:spcPct val="100000"/>
              </a:lnSpc>
              <a:buClr>
                <a:srgbClr val="708C58"/>
              </a:buClr>
              <a:buSzPct val="100000"/>
              <a:buFont typeface="Arial" panose="020B0604020202020204" pitchFamily="34" charset="0"/>
              <a:buChar char="•"/>
              <a:defRPr/>
            </a:pPr>
            <a:r>
              <a:rPr lang="en-US" sz="2400" dirty="0">
                <a:solidFill>
                  <a:prstClr val="black">
                    <a:lumMod val="75000"/>
                    <a:lumOff val="25000"/>
                  </a:prstClr>
                </a:solidFill>
                <a:latin typeface="Calibri Light" panose="020F0302020204030204"/>
              </a:rPr>
              <a:t>Up to 20 Tax Increments (Rate of 0.0001) </a:t>
            </a:r>
          </a:p>
          <a:p>
            <a:pPr marL="576263" lvl="1" indent="-228600">
              <a:lnSpc>
                <a:spcPct val="100000"/>
              </a:lnSpc>
              <a:buClr>
                <a:srgbClr val="708C58"/>
              </a:buClr>
              <a:buSzPct val="100000"/>
              <a:buFont typeface="Arial" panose="020B0604020202020204" pitchFamily="34" charset="0"/>
              <a:buChar char="•"/>
              <a:defRPr/>
            </a:pPr>
            <a:r>
              <a:rPr kumimoji="0" lang="en-US" sz="2400" b="0" i="0" u="none" strike="noStrike" kern="1200" cap="none" spc="0" normalizeH="0" baseline="0" noProof="0" dirty="0">
                <a:ln>
                  <a:noFill/>
                </a:ln>
                <a:solidFill>
                  <a:prstClr val="black">
                    <a:lumMod val="75000"/>
                    <a:lumOff val="25000"/>
                  </a:prstClr>
                </a:solidFill>
                <a:effectLst/>
                <a:uLnTx/>
                <a:uFillTx/>
                <a:latin typeface="Calibri Light" panose="020F0302020204030204"/>
                <a:ea typeface="+mn-ea"/>
                <a:cs typeface="+mn-cs"/>
              </a:rPr>
              <a:t>Partially Equalized (20 out of 45 Increments)</a:t>
            </a:r>
          </a:p>
        </p:txBody>
      </p:sp>
      <p:pic>
        <p:nvPicPr>
          <p:cNvPr id="10" name="Picture 9">
            <a:extLst>
              <a:ext uri="{FF2B5EF4-FFF2-40B4-BE49-F238E27FC236}">
                <a16:creationId xmlns:a16="http://schemas.microsoft.com/office/drawing/2014/main" id="{5AA85420-D652-40F4-A52F-A7654C401689}"/>
              </a:ext>
            </a:extLst>
          </p:cNvPr>
          <p:cNvPicPr>
            <a:picLocks noChangeAspect="1"/>
          </p:cNvPicPr>
          <p:nvPr/>
        </p:nvPicPr>
        <p:blipFill>
          <a:blip r:embed="rId3"/>
          <a:stretch>
            <a:fillRect/>
          </a:stretch>
        </p:blipFill>
        <p:spPr>
          <a:xfrm>
            <a:off x="145926" y="5324745"/>
            <a:ext cx="605475" cy="918400"/>
          </a:xfrm>
          <a:prstGeom prst="rect">
            <a:avLst/>
          </a:prstGeom>
        </p:spPr>
      </p:pic>
      <p:pic>
        <p:nvPicPr>
          <p:cNvPr id="5" name="Picture 4">
            <a:extLst>
              <a:ext uri="{FF2B5EF4-FFF2-40B4-BE49-F238E27FC236}">
                <a16:creationId xmlns:a16="http://schemas.microsoft.com/office/drawing/2014/main" id="{1F6B7E54-6BB9-4521-B83C-5F6E96944AFF}"/>
              </a:ext>
            </a:extLst>
          </p:cNvPr>
          <p:cNvPicPr>
            <a:picLocks noChangeAspect="1"/>
          </p:cNvPicPr>
          <p:nvPr/>
        </p:nvPicPr>
        <p:blipFill>
          <a:blip r:embed="rId4"/>
          <a:stretch>
            <a:fillRect/>
          </a:stretch>
        </p:blipFill>
        <p:spPr>
          <a:xfrm>
            <a:off x="1196136" y="1894752"/>
            <a:ext cx="3748402" cy="4407641"/>
          </a:xfrm>
          <a:prstGeom prst="rect">
            <a:avLst/>
          </a:prstGeom>
        </p:spPr>
      </p:pic>
      <p:sp>
        <p:nvSpPr>
          <p:cNvPr id="8" name="Star: 5 Points 7">
            <a:extLst>
              <a:ext uri="{FF2B5EF4-FFF2-40B4-BE49-F238E27FC236}">
                <a16:creationId xmlns:a16="http://schemas.microsoft.com/office/drawing/2014/main" id="{25C2435D-1F9E-4883-8455-7F07957781E7}"/>
              </a:ext>
            </a:extLst>
          </p:cNvPr>
          <p:cNvSpPr/>
          <p:nvPr/>
        </p:nvSpPr>
        <p:spPr>
          <a:xfrm>
            <a:off x="960104" y="4030322"/>
            <a:ext cx="228600" cy="228600"/>
          </a:xfrm>
          <a:prstGeom prst="star5">
            <a:avLst/>
          </a:prstGeom>
          <a:solidFill>
            <a:srgbClr val="A05000"/>
          </a:solidFill>
          <a:ln>
            <a:solidFill>
              <a:srgbClr val="A05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9579724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EBBDE91-779F-4BDF-ADA9-D60059CF4883}"/>
              </a:ext>
            </a:extLst>
          </p:cNvPr>
          <p:cNvPicPr>
            <a:picLocks noChangeAspect="1"/>
          </p:cNvPicPr>
          <p:nvPr/>
        </p:nvPicPr>
        <p:blipFill>
          <a:blip r:embed="rId3"/>
          <a:stretch>
            <a:fillRect/>
          </a:stretch>
        </p:blipFill>
        <p:spPr>
          <a:xfrm>
            <a:off x="11432062" y="5354088"/>
            <a:ext cx="605475" cy="918400"/>
          </a:xfrm>
          <a:prstGeom prst="rect">
            <a:avLst/>
          </a:prstGeom>
        </p:spPr>
      </p:pic>
      <p:pic>
        <p:nvPicPr>
          <p:cNvPr id="7" name="Picture 6">
            <a:extLst>
              <a:ext uri="{FF2B5EF4-FFF2-40B4-BE49-F238E27FC236}">
                <a16:creationId xmlns:a16="http://schemas.microsoft.com/office/drawing/2014/main" id="{9AB3486A-59E8-4F48-8890-D960392C938B}"/>
              </a:ext>
            </a:extLst>
          </p:cNvPr>
          <p:cNvPicPr>
            <a:picLocks noChangeAspect="1"/>
          </p:cNvPicPr>
          <p:nvPr/>
        </p:nvPicPr>
        <p:blipFill>
          <a:blip r:embed="rId4"/>
          <a:stretch>
            <a:fillRect/>
          </a:stretch>
        </p:blipFill>
        <p:spPr>
          <a:xfrm>
            <a:off x="1384643" y="66675"/>
            <a:ext cx="9422713" cy="6858000"/>
          </a:xfrm>
          <a:prstGeom prst="rect">
            <a:avLst/>
          </a:prstGeom>
        </p:spPr>
      </p:pic>
    </p:spTree>
    <p:extLst>
      <p:ext uri="{BB962C8B-B14F-4D97-AF65-F5344CB8AC3E}">
        <p14:creationId xmlns:p14="http://schemas.microsoft.com/office/powerpoint/2010/main" val="363787218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Local Funding for Public Education </a:t>
            </a:r>
            <a:br>
              <a:rPr lang="en-US" sz="4000" dirty="0"/>
            </a:br>
            <a:r>
              <a:rPr lang="en-US" sz="2800" dirty="0"/>
              <a:t>Summary | Locally Generated Revenues</a:t>
            </a:r>
          </a:p>
        </p:txBody>
      </p:sp>
      <p:sp>
        <p:nvSpPr>
          <p:cNvPr id="4" name="Footer Placeholder 3"/>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0" normalizeH="0" baseline="0" noProof="0" dirty="0">
                <a:ln>
                  <a:noFill/>
                </a:ln>
                <a:solidFill>
                  <a:srgbClr val="EEECE1"/>
                </a:solidFill>
                <a:effectLst/>
                <a:uLnTx/>
                <a:uFillTx/>
                <a:latin typeface="Calibri" panose="020F0502020204030204"/>
                <a:ea typeface="+mn-ea"/>
                <a:cs typeface="+mn-cs"/>
              </a:rPr>
              <a:t>		</a:t>
            </a:r>
          </a:p>
        </p:txBody>
      </p:sp>
      <p:sp>
        <p:nvSpPr>
          <p:cNvPr id="9" name="Content Placeholder 3">
            <a:extLst>
              <a:ext uri="{FF2B5EF4-FFF2-40B4-BE49-F238E27FC236}">
                <a16:creationId xmlns:a16="http://schemas.microsoft.com/office/drawing/2014/main" id="{B67FBB8B-E83A-4C65-BF07-B73187D55A54}"/>
              </a:ext>
            </a:extLst>
          </p:cNvPr>
          <p:cNvSpPr txBox="1">
            <a:spLocks/>
          </p:cNvSpPr>
          <p:nvPr/>
        </p:nvSpPr>
        <p:spPr>
          <a:xfrm>
            <a:off x="6163434" y="1818860"/>
            <a:ext cx="5401488" cy="4562061"/>
          </a:xfrm>
          <a:prstGeom prst="rect">
            <a:avLst/>
          </a:prstGeom>
        </p:spPr>
        <p:txBody>
          <a:bodyPr>
            <a:normAutofit fontScale="77500" lnSpcReduction="2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346075" marR="0" lvl="0" indent="-346075" algn="l" defTabSz="914400" rtl="0" eaLnBrk="1" fontAlgn="auto" latinLnBrk="0" hangingPunct="1">
              <a:lnSpc>
                <a:spcPct val="100000"/>
              </a:lnSpc>
              <a:spcBef>
                <a:spcPts val="200"/>
              </a:spcBef>
              <a:spcAft>
                <a:spcPts val="400"/>
              </a:spcAft>
              <a:buClr>
                <a:srgbClr val="708C58"/>
              </a:buClr>
              <a:buSzPct val="100000"/>
              <a:buFont typeface="Courier New" panose="02070309020205020404" pitchFamily="49" charset="0"/>
              <a:buChar char="o"/>
              <a:tabLst/>
              <a:defRPr/>
            </a:pPr>
            <a:r>
              <a:rPr kumimoji="0" lang="en-US" sz="2800" b="0" i="0" u="none" strike="noStrike" kern="1200" cap="none" spc="0" normalizeH="0" baseline="0" noProof="0" dirty="0">
                <a:ln>
                  <a:noFill/>
                </a:ln>
                <a:solidFill>
                  <a:prstClr val="black">
                    <a:lumMod val="75000"/>
                    <a:lumOff val="25000"/>
                  </a:prstClr>
                </a:solidFill>
                <a:effectLst/>
                <a:uLnTx/>
                <a:uFillTx/>
                <a:latin typeface="Calibri Light" panose="020F0302020204030204"/>
                <a:ea typeface="+mn-ea"/>
                <a:cs typeface="+mn-cs"/>
              </a:rPr>
              <a:t>Primarily Property Tax Revenue</a:t>
            </a:r>
          </a:p>
          <a:p>
            <a:pPr marL="568325" marR="0" lvl="1" indent="-222250" algn="l" defTabSz="914400" rtl="0" eaLnBrk="1" fontAlgn="auto" latinLnBrk="0" hangingPunct="1">
              <a:lnSpc>
                <a:spcPct val="100000"/>
              </a:lnSpc>
              <a:spcBef>
                <a:spcPts val="200"/>
              </a:spcBef>
              <a:spcAft>
                <a:spcPts val="400"/>
              </a:spcAft>
              <a:buClr>
                <a:srgbClr val="708C58"/>
              </a:buClr>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lumMod val="75000"/>
                    <a:lumOff val="25000"/>
                  </a:prstClr>
                </a:solidFill>
                <a:effectLst/>
                <a:uLnTx/>
                <a:uFillTx/>
                <a:latin typeface="Calibri Light" panose="020F0302020204030204"/>
                <a:ea typeface="+mn-ea"/>
                <a:cs typeface="+mn-cs"/>
              </a:rPr>
              <a:t>Legislature Authorized 5 Primary Levies</a:t>
            </a:r>
          </a:p>
          <a:p>
            <a:pPr marL="804863" lvl="2" indent="-236538">
              <a:lnSpc>
                <a:spcPct val="100000"/>
              </a:lnSpc>
              <a:buClr>
                <a:srgbClr val="708C58"/>
              </a:buClr>
              <a:buFont typeface="Wingdings" panose="05000000000000000000" pitchFamily="2" charset="2"/>
              <a:buChar char="§"/>
              <a:defRPr/>
            </a:pPr>
            <a:r>
              <a:rPr lang="en-US" sz="2000" dirty="0">
                <a:solidFill>
                  <a:prstClr val="black">
                    <a:lumMod val="75000"/>
                    <a:lumOff val="25000"/>
                  </a:prstClr>
                </a:solidFill>
                <a:latin typeface="Calibri Light" panose="020F0302020204030204"/>
              </a:rPr>
              <a:t>Basic Levy – Mandatory to Participate in MSP</a:t>
            </a:r>
          </a:p>
          <a:p>
            <a:pPr marL="804863" lvl="2" indent="-236538">
              <a:lnSpc>
                <a:spcPct val="100000"/>
              </a:lnSpc>
              <a:buClr>
                <a:srgbClr val="708C58"/>
              </a:buClr>
              <a:buFont typeface="Wingdings" panose="05000000000000000000" pitchFamily="2" charset="2"/>
              <a:buChar char="§"/>
              <a:defRPr/>
            </a:pPr>
            <a:r>
              <a:rPr lang="en-US" sz="2000" dirty="0">
                <a:solidFill>
                  <a:prstClr val="black">
                    <a:lumMod val="75000"/>
                    <a:lumOff val="25000"/>
                  </a:prstClr>
                </a:solidFill>
                <a:latin typeface="Calibri Light" panose="020F0302020204030204"/>
              </a:rPr>
              <a:t>Voted Local Levy – Optional </a:t>
            </a:r>
          </a:p>
          <a:p>
            <a:pPr marL="804863" lvl="2" indent="-236538">
              <a:lnSpc>
                <a:spcPct val="100000"/>
              </a:lnSpc>
              <a:buClr>
                <a:srgbClr val="708C58"/>
              </a:buClr>
              <a:buFont typeface="Wingdings" panose="05000000000000000000" pitchFamily="2" charset="2"/>
              <a:buChar char="§"/>
              <a:defRPr/>
            </a:pPr>
            <a:r>
              <a:rPr kumimoji="0" lang="en-US" sz="2000" b="0" i="0" u="none" strike="noStrike" kern="1200" cap="none" spc="0" normalizeH="0" baseline="0" noProof="0" dirty="0">
                <a:ln>
                  <a:noFill/>
                </a:ln>
                <a:solidFill>
                  <a:prstClr val="black">
                    <a:lumMod val="75000"/>
                    <a:lumOff val="25000"/>
                  </a:prstClr>
                </a:solidFill>
                <a:effectLst/>
                <a:uLnTx/>
                <a:uFillTx/>
                <a:latin typeface="Calibri Light" panose="020F0302020204030204"/>
                <a:ea typeface="+mn-ea"/>
                <a:cs typeface="+mn-cs"/>
              </a:rPr>
              <a:t>Board Local Levy – Optional </a:t>
            </a:r>
          </a:p>
          <a:p>
            <a:pPr marL="804863" lvl="2" indent="-236538">
              <a:lnSpc>
                <a:spcPct val="100000"/>
              </a:lnSpc>
              <a:buClr>
                <a:srgbClr val="708C58"/>
              </a:buClr>
              <a:buFont typeface="Wingdings" panose="05000000000000000000" pitchFamily="2" charset="2"/>
              <a:buChar char="§"/>
              <a:defRPr/>
            </a:pPr>
            <a:r>
              <a:rPr kumimoji="0" lang="en-US" sz="2000" b="0" i="0" u="none" strike="noStrike" kern="1200" cap="none" spc="0" normalizeH="0" baseline="0" noProof="0" dirty="0">
                <a:ln>
                  <a:noFill/>
                </a:ln>
                <a:solidFill>
                  <a:prstClr val="black">
                    <a:lumMod val="75000"/>
                    <a:lumOff val="25000"/>
                  </a:prstClr>
                </a:solidFill>
                <a:effectLst/>
                <a:uLnTx/>
                <a:uFillTx/>
                <a:latin typeface="Calibri Light" panose="020F0302020204030204"/>
                <a:ea typeface="+mn-ea"/>
                <a:cs typeface="+mn-cs"/>
              </a:rPr>
              <a:t>Capital Local Levy – Optional </a:t>
            </a:r>
          </a:p>
          <a:p>
            <a:pPr marL="804863" lvl="2" indent="-236538">
              <a:lnSpc>
                <a:spcPct val="100000"/>
              </a:lnSpc>
              <a:buClr>
                <a:srgbClr val="708C58"/>
              </a:buClr>
              <a:buFont typeface="Wingdings" panose="05000000000000000000" pitchFamily="2" charset="2"/>
              <a:buChar char="§"/>
              <a:defRPr/>
            </a:pPr>
            <a:r>
              <a:rPr lang="en-US" sz="2000" dirty="0">
                <a:solidFill>
                  <a:prstClr val="black">
                    <a:lumMod val="75000"/>
                    <a:lumOff val="25000"/>
                  </a:prstClr>
                </a:solidFill>
                <a:latin typeface="Calibri Light" panose="020F0302020204030204"/>
              </a:rPr>
              <a:t>Debt Service Levy – Optional </a:t>
            </a:r>
            <a:endParaRPr kumimoji="0" lang="en-US" sz="2000" b="0" i="0" u="none" strike="noStrike" kern="1200" cap="none" spc="0" normalizeH="0" baseline="0" noProof="0" dirty="0">
              <a:ln>
                <a:noFill/>
              </a:ln>
              <a:solidFill>
                <a:prstClr val="black">
                  <a:lumMod val="75000"/>
                  <a:lumOff val="25000"/>
                </a:prstClr>
              </a:solidFill>
              <a:effectLst/>
              <a:uLnTx/>
              <a:uFillTx/>
              <a:latin typeface="Calibri Light" panose="020F0302020204030204"/>
              <a:ea typeface="+mn-ea"/>
              <a:cs typeface="+mn-cs"/>
            </a:endParaRPr>
          </a:p>
          <a:p>
            <a:pPr marL="346075" marR="0" lvl="0" indent="-346075" algn="l" defTabSz="914400" rtl="0" eaLnBrk="1" fontAlgn="auto" latinLnBrk="0" hangingPunct="1">
              <a:lnSpc>
                <a:spcPct val="100000"/>
              </a:lnSpc>
              <a:spcBef>
                <a:spcPts val="200"/>
              </a:spcBef>
              <a:spcAft>
                <a:spcPts val="400"/>
              </a:spcAft>
              <a:buClr>
                <a:srgbClr val="708C58"/>
              </a:buClr>
              <a:buSzPct val="100000"/>
              <a:buFont typeface="Courier New" panose="02070309020205020404" pitchFamily="49" charset="0"/>
              <a:buChar char="o"/>
              <a:tabLst/>
              <a:defRPr/>
            </a:pPr>
            <a:r>
              <a:rPr lang="en-US" sz="2800" dirty="0">
                <a:solidFill>
                  <a:prstClr val="black">
                    <a:lumMod val="75000"/>
                    <a:lumOff val="25000"/>
                  </a:prstClr>
                </a:solidFill>
                <a:latin typeface="Calibri Light" panose="020F0302020204030204"/>
              </a:rPr>
              <a:t>Property Tax Revenue Stays with District</a:t>
            </a:r>
            <a:endParaRPr kumimoji="0" lang="en-US" sz="2800" b="0" i="0" u="none" strike="noStrike" kern="1200" cap="none" spc="0" normalizeH="0" baseline="0" noProof="0" dirty="0">
              <a:ln>
                <a:noFill/>
              </a:ln>
              <a:solidFill>
                <a:prstClr val="black">
                  <a:lumMod val="75000"/>
                  <a:lumOff val="25000"/>
                </a:prstClr>
              </a:solidFill>
              <a:effectLst/>
              <a:uLnTx/>
              <a:uFillTx/>
              <a:latin typeface="Calibri Light" panose="020F0302020204030204"/>
              <a:ea typeface="+mn-ea"/>
              <a:cs typeface="+mn-cs"/>
            </a:endParaRPr>
          </a:p>
          <a:p>
            <a:pPr marL="346075" lvl="0" indent="-346075">
              <a:lnSpc>
                <a:spcPct val="100000"/>
              </a:lnSpc>
              <a:spcBef>
                <a:spcPts val="200"/>
              </a:spcBef>
              <a:spcAft>
                <a:spcPts val="400"/>
              </a:spcAft>
              <a:buClr>
                <a:srgbClr val="708C58"/>
              </a:buClr>
              <a:buFont typeface="Courier New" panose="02070309020205020404" pitchFamily="49" charset="0"/>
              <a:buChar char="o"/>
              <a:defRPr/>
            </a:pPr>
            <a:r>
              <a:rPr lang="en-US" sz="2800" dirty="0">
                <a:solidFill>
                  <a:prstClr val="black">
                    <a:lumMod val="75000"/>
                    <a:lumOff val="25000"/>
                  </a:prstClr>
                </a:solidFill>
                <a:latin typeface="Calibri Light" panose="020F0302020204030204"/>
              </a:rPr>
              <a:t>State Formulas Use Local Collections in Distributing State Revenues </a:t>
            </a:r>
          </a:p>
          <a:p>
            <a:pPr marL="568325" lvl="1" indent="-222250">
              <a:lnSpc>
                <a:spcPct val="100000"/>
              </a:lnSpc>
              <a:buClr>
                <a:srgbClr val="708C58"/>
              </a:buClr>
              <a:buFont typeface="Arial" panose="020B0604020202020204" pitchFamily="34" charset="0"/>
              <a:buChar char="•"/>
              <a:defRPr/>
            </a:pPr>
            <a:r>
              <a:rPr lang="en-US" sz="2400" dirty="0">
                <a:solidFill>
                  <a:prstClr val="black">
                    <a:lumMod val="75000"/>
                    <a:lumOff val="25000"/>
                  </a:prstClr>
                </a:solidFill>
                <a:latin typeface="Calibri Light" panose="020F0302020204030204"/>
              </a:rPr>
              <a:t>Basic, Voted, &amp; Board </a:t>
            </a:r>
          </a:p>
          <a:p>
            <a:pPr marL="568325" lvl="1" indent="-222250">
              <a:lnSpc>
                <a:spcPct val="100000"/>
              </a:lnSpc>
              <a:buClr>
                <a:srgbClr val="708C58"/>
              </a:buClr>
              <a:buFont typeface="Arial" panose="020B0604020202020204" pitchFamily="34" charset="0"/>
              <a:buChar char="•"/>
              <a:defRPr/>
            </a:pPr>
            <a:r>
              <a:rPr lang="en-US" sz="2400" dirty="0">
                <a:solidFill>
                  <a:prstClr val="black">
                    <a:lumMod val="75000"/>
                    <a:lumOff val="25000"/>
                  </a:prstClr>
                </a:solidFill>
                <a:latin typeface="Calibri Light" panose="020F0302020204030204"/>
              </a:rPr>
              <a:t>“Local (State Budget)” = Local Revenue in State Formulas</a:t>
            </a:r>
          </a:p>
          <a:p>
            <a:pPr marL="346075" marR="0" lvl="0" indent="-346075" algn="l" defTabSz="914400" rtl="0" eaLnBrk="1" fontAlgn="auto" latinLnBrk="0" hangingPunct="1">
              <a:lnSpc>
                <a:spcPct val="100000"/>
              </a:lnSpc>
              <a:spcBef>
                <a:spcPts val="200"/>
              </a:spcBef>
              <a:spcAft>
                <a:spcPts val="400"/>
              </a:spcAft>
              <a:buClr>
                <a:srgbClr val="708C58"/>
              </a:buClr>
              <a:buSzPct val="100000"/>
              <a:buFont typeface="Courier New" panose="02070309020205020404" pitchFamily="49" charset="0"/>
              <a:buChar char="o"/>
              <a:tabLst/>
              <a:defRPr/>
            </a:pPr>
            <a:r>
              <a:rPr lang="en-US" sz="2800" dirty="0">
                <a:solidFill>
                  <a:prstClr val="black">
                    <a:lumMod val="75000"/>
                    <a:lumOff val="25000"/>
                  </a:prstClr>
                </a:solidFill>
                <a:latin typeface="Calibri Light" panose="020F0302020204030204"/>
              </a:rPr>
              <a:t>Other Sources Included in “Local”</a:t>
            </a:r>
          </a:p>
          <a:p>
            <a:pPr marL="576263" lvl="1" indent="-228600">
              <a:lnSpc>
                <a:spcPct val="100000"/>
              </a:lnSpc>
              <a:buClr>
                <a:srgbClr val="708C58"/>
              </a:buClr>
              <a:buSzPct val="100000"/>
              <a:buFont typeface="Arial" panose="020B0604020202020204" pitchFamily="34" charset="0"/>
              <a:buChar char="•"/>
              <a:defRPr/>
            </a:pPr>
            <a:r>
              <a:rPr lang="en-US" sz="2600" dirty="0">
                <a:solidFill>
                  <a:prstClr val="black">
                    <a:lumMod val="75000"/>
                    <a:lumOff val="25000"/>
                  </a:prstClr>
                </a:solidFill>
                <a:latin typeface="Calibri Light" panose="020F0302020204030204"/>
              </a:rPr>
              <a:t>Student Fee Revenue, Tuition, etc. </a:t>
            </a:r>
          </a:p>
        </p:txBody>
      </p:sp>
      <p:pic>
        <p:nvPicPr>
          <p:cNvPr id="10" name="Picture 9">
            <a:extLst>
              <a:ext uri="{FF2B5EF4-FFF2-40B4-BE49-F238E27FC236}">
                <a16:creationId xmlns:a16="http://schemas.microsoft.com/office/drawing/2014/main" id="{5AA85420-D652-40F4-A52F-A7654C401689}"/>
              </a:ext>
            </a:extLst>
          </p:cNvPr>
          <p:cNvPicPr>
            <a:picLocks noChangeAspect="1"/>
          </p:cNvPicPr>
          <p:nvPr/>
        </p:nvPicPr>
        <p:blipFill>
          <a:blip r:embed="rId3"/>
          <a:stretch>
            <a:fillRect/>
          </a:stretch>
        </p:blipFill>
        <p:spPr>
          <a:xfrm>
            <a:off x="145926" y="5324745"/>
            <a:ext cx="605475" cy="918400"/>
          </a:xfrm>
          <a:prstGeom prst="rect">
            <a:avLst/>
          </a:prstGeom>
        </p:spPr>
      </p:pic>
      <p:pic>
        <p:nvPicPr>
          <p:cNvPr id="5" name="Picture 4">
            <a:extLst>
              <a:ext uri="{FF2B5EF4-FFF2-40B4-BE49-F238E27FC236}">
                <a16:creationId xmlns:a16="http://schemas.microsoft.com/office/drawing/2014/main" id="{509BD71F-8849-4C24-9BCB-884CEF876A7C}"/>
              </a:ext>
            </a:extLst>
          </p:cNvPr>
          <p:cNvPicPr>
            <a:picLocks noChangeAspect="1"/>
          </p:cNvPicPr>
          <p:nvPr/>
        </p:nvPicPr>
        <p:blipFill>
          <a:blip r:embed="rId4"/>
          <a:stretch>
            <a:fillRect/>
          </a:stretch>
        </p:blipFill>
        <p:spPr>
          <a:xfrm>
            <a:off x="219834" y="1737360"/>
            <a:ext cx="5943600" cy="4393857"/>
          </a:xfrm>
          <a:prstGeom prst="rect">
            <a:avLst/>
          </a:prstGeom>
        </p:spPr>
      </p:pic>
    </p:spTree>
    <p:extLst>
      <p:ext uri="{BB962C8B-B14F-4D97-AF65-F5344CB8AC3E}">
        <p14:creationId xmlns:p14="http://schemas.microsoft.com/office/powerpoint/2010/main" val="253831945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a:t>Local Funding for Public Education</a:t>
            </a:r>
            <a:br>
              <a:rPr lang="en-US" sz="4000" dirty="0"/>
            </a:br>
            <a:r>
              <a:rPr lang="en-US" sz="2800" dirty="0"/>
              <a:t>Property Tax | Rates, Statutory Caps, &amp; Available Capacity </a:t>
            </a:r>
          </a:p>
        </p:txBody>
      </p:sp>
      <p:sp>
        <p:nvSpPr>
          <p:cNvPr id="4" name="Footer Placeholder 3"/>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0" normalizeH="0" baseline="0" noProof="0" dirty="0">
                <a:ln>
                  <a:noFill/>
                </a:ln>
                <a:solidFill>
                  <a:srgbClr val="EEECE1"/>
                </a:solidFill>
                <a:effectLst/>
                <a:uLnTx/>
                <a:uFillTx/>
                <a:latin typeface="Calibri" panose="020F0502020204030204"/>
                <a:ea typeface="+mn-ea"/>
                <a:cs typeface="+mn-cs"/>
              </a:rPr>
              <a:t>		</a:t>
            </a:r>
          </a:p>
        </p:txBody>
      </p:sp>
      <p:sp>
        <p:nvSpPr>
          <p:cNvPr id="9" name="Content Placeholder 3">
            <a:extLst>
              <a:ext uri="{FF2B5EF4-FFF2-40B4-BE49-F238E27FC236}">
                <a16:creationId xmlns:a16="http://schemas.microsoft.com/office/drawing/2014/main" id="{B67FBB8B-E83A-4C65-BF07-B73187D55A54}"/>
              </a:ext>
            </a:extLst>
          </p:cNvPr>
          <p:cNvSpPr txBox="1">
            <a:spLocks/>
          </p:cNvSpPr>
          <p:nvPr/>
        </p:nvSpPr>
        <p:spPr>
          <a:xfrm>
            <a:off x="5102753" y="1818861"/>
            <a:ext cx="6631016" cy="4640924"/>
          </a:xfrm>
          <a:prstGeom prst="rect">
            <a:avLst/>
          </a:prstGeom>
        </p:spPr>
        <p:txBody>
          <a:bodyPr>
            <a:normAutofit fontScale="92500" lnSpcReduction="1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346075" marR="0" lvl="0" indent="-346075" algn="l" defTabSz="914400" rtl="0" eaLnBrk="1" fontAlgn="auto" latinLnBrk="0" hangingPunct="1">
              <a:lnSpc>
                <a:spcPct val="100000"/>
              </a:lnSpc>
              <a:spcBef>
                <a:spcPts val="200"/>
              </a:spcBef>
              <a:spcAft>
                <a:spcPts val="400"/>
              </a:spcAft>
              <a:buClr>
                <a:srgbClr val="708C58"/>
              </a:buClr>
              <a:buSzPct val="100000"/>
              <a:buFont typeface="Courier New" panose="02070309020205020404" pitchFamily="49" charset="0"/>
              <a:buChar char="o"/>
              <a:tabLst/>
              <a:defRPr/>
            </a:pPr>
            <a:r>
              <a:rPr kumimoji="0" lang="en-US" sz="2800" b="0" i="0" u="none" strike="noStrike" kern="1200" cap="none" spc="0" normalizeH="0" baseline="0" noProof="0" dirty="0">
                <a:ln>
                  <a:noFill/>
                </a:ln>
                <a:solidFill>
                  <a:prstClr val="black">
                    <a:lumMod val="75000"/>
                    <a:lumOff val="25000"/>
                  </a:prstClr>
                </a:solidFill>
                <a:effectLst/>
                <a:uLnTx/>
                <a:uFillTx/>
                <a:latin typeface="Calibri Light" panose="020F0302020204030204"/>
                <a:ea typeface="+mn-ea"/>
                <a:cs typeface="+mn-cs"/>
              </a:rPr>
              <a:t>Tax Rates Determined by Local Boards of Education </a:t>
            </a:r>
            <a:endParaRPr lang="en-US" sz="2400" dirty="0">
              <a:solidFill>
                <a:prstClr val="black">
                  <a:lumMod val="75000"/>
                  <a:lumOff val="25000"/>
                </a:prstClr>
              </a:solidFill>
              <a:latin typeface="Calibri Light" panose="020F0302020204030204"/>
            </a:endParaRPr>
          </a:p>
          <a:p>
            <a:pPr marL="568325" marR="0" lvl="1" indent="-222250" algn="l" defTabSz="914400" rtl="0" eaLnBrk="1" fontAlgn="auto" latinLnBrk="0" hangingPunct="1">
              <a:lnSpc>
                <a:spcPct val="100000"/>
              </a:lnSpc>
              <a:spcBef>
                <a:spcPts val="200"/>
              </a:spcBef>
              <a:spcAft>
                <a:spcPts val="400"/>
              </a:spcAft>
              <a:buClr>
                <a:srgbClr val="708C58"/>
              </a:buClr>
              <a:buSzTx/>
              <a:buFont typeface="Arial" panose="020B0604020202020204" pitchFamily="34" charset="0"/>
              <a:buChar char="•"/>
              <a:tabLst/>
              <a:defRPr/>
            </a:pPr>
            <a:r>
              <a:rPr lang="en-US" sz="2400" dirty="0">
                <a:solidFill>
                  <a:prstClr val="black">
                    <a:lumMod val="75000"/>
                    <a:lumOff val="25000"/>
                  </a:prstClr>
                </a:solidFill>
                <a:latin typeface="Calibri Light" panose="020F0302020204030204"/>
              </a:rPr>
              <a:t>Legislature Sets Maximum Rate in Statute</a:t>
            </a:r>
            <a:endParaRPr kumimoji="0" lang="en-US" sz="2400" b="0" i="0" u="none" strike="noStrike" kern="1200" cap="none" spc="0" normalizeH="0" baseline="0" noProof="0" dirty="0">
              <a:ln>
                <a:noFill/>
              </a:ln>
              <a:solidFill>
                <a:prstClr val="black">
                  <a:lumMod val="75000"/>
                  <a:lumOff val="25000"/>
                </a:prstClr>
              </a:solidFill>
              <a:effectLst/>
              <a:uLnTx/>
              <a:uFillTx/>
              <a:latin typeface="Calibri Light" panose="020F0302020204030204"/>
              <a:ea typeface="+mn-ea"/>
              <a:cs typeface="+mn-cs"/>
            </a:endParaRPr>
          </a:p>
          <a:p>
            <a:pPr marL="804863" lvl="2" indent="-228600">
              <a:lnSpc>
                <a:spcPct val="110000"/>
              </a:lnSpc>
              <a:buClr>
                <a:srgbClr val="708C58"/>
              </a:buClr>
              <a:buFont typeface="Wingdings" panose="05000000000000000000" pitchFamily="2" charset="2"/>
              <a:buChar char="§"/>
              <a:defRPr/>
            </a:pPr>
            <a:r>
              <a:rPr lang="en-US" sz="2000" dirty="0">
                <a:solidFill>
                  <a:prstClr val="black">
                    <a:lumMod val="75000"/>
                    <a:lumOff val="25000"/>
                  </a:prstClr>
                </a:solidFill>
                <a:latin typeface="Calibri Light" panose="020F0302020204030204"/>
              </a:rPr>
              <a:t>No Cap on Debt Service Rate | Rate Set to Repay Debt</a:t>
            </a:r>
          </a:p>
          <a:p>
            <a:pPr marL="804863" lvl="2" indent="-228600">
              <a:lnSpc>
                <a:spcPct val="110000"/>
              </a:lnSpc>
              <a:buClr>
                <a:srgbClr val="708C58"/>
              </a:buClr>
              <a:buFont typeface="Wingdings" panose="05000000000000000000" pitchFamily="2" charset="2"/>
              <a:buChar char="§"/>
              <a:defRPr/>
            </a:pPr>
            <a:r>
              <a:rPr lang="en-US" sz="2000" dirty="0">
                <a:solidFill>
                  <a:prstClr val="black">
                    <a:lumMod val="75000"/>
                    <a:lumOff val="25000"/>
                  </a:prstClr>
                </a:solidFill>
                <a:latin typeface="Calibri Light" panose="020F0302020204030204"/>
              </a:rPr>
              <a:t>Some Districts May Exceed Cap Through Certified Tax Rate Process to Generate Prior-Year Revenue Amount</a:t>
            </a:r>
          </a:p>
          <a:p>
            <a:pPr marL="568325" marR="0" lvl="1" indent="-222250" algn="l" defTabSz="914400" rtl="0" eaLnBrk="1" fontAlgn="auto" latinLnBrk="0" hangingPunct="1">
              <a:lnSpc>
                <a:spcPct val="110000"/>
              </a:lnSpc>
              <a:spcBef>
                <a:spcPts val="200"/>
              </a:spcBef>
              <a:spcAft>
                <a:spcPts val="400"/>
              </a:spcAft>
              <a:buClr>
                <a:srgbClr val="708C58"/>
              </a:buClr>
              <a:buSzTx/>
              <a:buFont typeface="Arial" panose="020B0604020202020204" pitchFamily="34" charset="0"/>
              <a:buChar char="•"/>
              <a:tabLst/>
              <a:defRPr/>
            </a:pPr>
            <a:r>
              <a:rPr lang="en-US" sz="2400" dirty="0">
                <a:solidFill>
                  <a:prstClr val="black">
                    <a:lumMod val="75000"/>
                    <a:lumOff val="25000"/>
                  </a:prstClr>
                </a:solidFill>
                <a:latin typeface="Calibri Light" panose="020F0302020204030204"/>
              </a:rPr>
              <a:t>Revenue Generated Varies by District Based on Taxable Value of Property</a:t>
            </a:r>
          </a:p>
          <a:p>
            <a:pPr marL="346075" marR="0" lvl="0" indent="-346075" algn="l" defTabSz="914400" rtl="0" eaLnBrk="1" fontAlgn="auto" latinLnBrk="0" hangingPunct="1">
              <a:lnSpc>
                <a:spcPct val="100000"/>
              </a:lnSpc>
              <a:spcBef>
                <a:spcPts val="200"/>
              </a:spcBef>
              <a:spcAft>
                <a:spcPts val="400"/>
              </a:spcAft>
              <a:buClr>
                <a:srgbClr val="708C58"/>
              </a:buClr>
              <a:buSzPct val="100000"/>
              <a:buFont typeface="Courier New" panose="02070309020205020404" pitchFamily="49" charset="0"/>
              <a:buChar char="o"/>
              <a:tabLst/>
              <a:defRPr/>
            </a:pPr>
            <a:r>
              <a:rPr kumimoji="0" lang="en-US" sz="2800" b="0" i="0" u="none" strike="noStrike" kern="1200" cap="none" spc="0" normalizeH="0" baseline="0" noProof="0" dirty="0">
                <a:ln>
                  <a:noFill/>
                </a:ln>
                <a:solidFill>
                  <a:prstClr val="black">
                    <a:lumMod val="75000"/>
                    <a:lumOff val="25000"/>
                  </a:prstClr>
                </a:solidFill>
                <a:effectLst/>
                <a:uLnTx/>
                <a:uFillTx/>
                <a:latin typeface="Calibri Light" panose="020F0302020204030204"/>
                <a:ea typeface="+mn-ea"/>
                <a:cs typeface="+mn-cs"/>
              </a:rPr>
              <a:t>Most Tax Rates Lower than Statutory Caps</a:t>
            </a:r>
          </a:p>
          <a:p>
            <a:pPr marL="576263" lvl="1" indent="-230188">
              <a:lnSpc>
                <a:spcPct val="100000"/>
              </a:lnSpc>
              <a:buClr>
                <a:srgbClr val="708C58"/>
              </a:buClr>
              <a:buSzPct val="100000"/>
              <a:buFont typeface="Arial" panose="020B0604020202020204" pitchFamily="34" charset="0"/>
              <a:buChar char="•"/>
              <a:defRPr/>
            </a:pPr>
            <a:r>
              <a:rPr lang="en-US" sz="2400" dirty="0">
                <a:solidFill>
                  <a:prstClr val="black">
                    <a:lumMod val="75000"/>
                    <a:lumOff val="25000"/>
                  </a:prstClr>
                </a:solidFill>
                <a:latin typeface="Calibri Light" panose="020F0302020204030204"/>
              </a:rPr>
              <a:t>Est. $1.1 Billion Available Capacity in FY 2019</a:t>
            </a:r>
          </a:p>
          <a:p>
            <a:pPr marL="576263" lvl="1" indent="-230188">
              <a:lnSpc>
                <a:spcPct val="100000"/>
              </a:lnSpc>
              <a:buClr>
                <a:srgbClr val="708C58"/>
              </a:buClr>
              <a:buSzPct val="100000"/>
              <a:buFont typeface="Arial" panose="020B0604020202020204" pitchFamily="34" charset="0"/>
              <a:buChar char="•"/>
              <a:defRPr/>
            </a:pPr>
            <a:r>
              <a:rPr kumimoji="0" lang="en-US" sz="2400" b="0" i="0" u="none" strike="noStrike" kern="1200" cap="none" spc="0" normalizeH="0" baseline="0" noProof="0" dirty="0">
                <a:ln>
                  <a:noFill/>
                </a:ln>
                <a:solidFill>
                  <a:prstClr val="black">
                    <a:lumMod val="75000"/>
                    <a:lumOff val="25000"/>
                  </a:prstClr>
                </a:solidFill>
                <a:effectLst/>
                <a:uLnTx/>
                <a:uFillTx/>
                <a:latin typeface="Calibri Light" panose="020F0302020204030204"/>
                <a:ea typeface="+mn-ea"/>
                <a:cs typeface="+mn-cs"/>
              </a:rPr>
              <a:t>See “School District Property Tax Revenues” for Detail by School District</a:t>
            </a:r>
          </a:p>
        </p:txBody>
      </p:sp>
      <p:pic>
        <p:nvPicPr>
          <p:cNvPr id="10" name="Picture 9">
            <a:extLst>
              <a:ext uri="{FF2B5EF4-FFF2-40B4-BE49-F238E27FC236}">
                <a16:creationId xmlns:a16="http://schemas.microsoft.com/office/drawing/2014/main" id="{5AA85420-D652-40F4-A52F-A7654C401689}"/>
              </a:ext>
            </a:extLst>
          </p:cNvPr>
          <p:cNvPicPr>
            <a:picLocks noChangeAspect="1"/>
          </p:cNvPicPr>
          <p:nvPr/>
        </p:nvPicPr>
        <p:blipFill>
          <a:blip r:embed="rId3"/>
          <a:stretch>
            <a:fillRect/>
          </a:stretch>
        </p:blipFill>
        <p:spPr>
          <a:xfrm>
            <a:off x="145926" y="5324745"/>
            <a:ext cx="605475" cy="918400"/>
          </a:xfrm>
          <a:prstGeom prst="rect">
            <a:avLst/>
          </a:prstGeom>
        </p:spPr>
      </p:pic>
      <p:pic>
        <p:nvPicPr>
          <p:cNvPr id="11" name="Picture 10">
            <a:extLst>
              <a:ext uri="{FF2B5EF4-FFF2-40B4-BE49-F238E27FC236}">
                <a16:creationId xmlns:a16="http://schemas.microsoft.com/office/drawing/2014/main" id="{EAA6D4CF-F799-4BB0-BDCB-41C1D2180B5A}"/>
              </a:ext>
            </a:extLst>
          </p:cNvPr>
          <p:cNvPicPr>
            <a:picLocks noChangeAspect="1"/>
          </p:cNvPicPr>
          <p:nvPr/>
        </p:nvPicPr>
        <p:blipFill>
          <a:blip r:embed="rId4"/>
          <a:stretch>
            <a:fillRect/>
          </a:stretch>
        </p:blipFill>
        <p:spPr>
          <a:xfrm>
            <a:off x="1216553" y="1937209"/>
            <a:ext cx="3886200" cy="4087888"/>
          </a:xfrm>
          <a:prstGeom prst="rect">
            <a:avLst/>
          </a:prstGeom>
        </p:spPr>
      </p:pic>
    </p:spTree>
    <p:extLst>
      <p:ext uri="{BB962C8B-B14F-4D97-AF65-F5344CB8AC3E}">
        <p14:creationId xmlns:p14="http://schemas.microsoft.com/office/powerpoint/2010/main" val="273691171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EBBDE91-779F-4BDF-ADA9-D60059CF4883}"/>
              </a:ext>
            </a:extLst>
          </p:cNvPr>
          <p:cNvPicPr>
            <a:picLocks noChangeAspect="1"/>
          </p:cNvPicPr>
          <p:nvPr/>
        </p:nvPicPr>
        <p:blipFill>
          <a:blip r:embed="rId3"/>
          <a:stretch>
            <a:fillRect/>
          </a:stretch>
        </p:blipFill>
        <p:spPr>
          <a:xfrm>
            <a:off x="11432062" y="5354088"/>
            <a:ext cx="605475" cy="918400"/>
          </a:xfrm>
          <a:prstGeom prst="rect">
            <a:avLst/>
          </a:prstGeom>
        </p:spPr>
      </p:pic>
      <p:pic>
        <p:nvPicPr>
          <p:cNvPr id="3" name="Picture 2">
            <a:extLst>
              <a:ext uri="{FF2B5EF4-FFF2-40B4-BE49-F238E27FC236}">
                <a16:creationId xmlns:a16="http://schemas.microsoft.com/office/drawing/2014/main" id="{3A2BECB4-DE8F-4E66-8F51-56067CC45D9B}"/>
              </a:ext>
            </a:extLst>
          </p:cNvPr>
          <p:cNvPicPr>
            <a:picLocks noChangeAspect="1"/>
          </p:cNvPicPr>
          <p:nvPr/>
        </p:nvPicPr>
        <p:blipFill>
          <a:blip r:embed="rId4"/>
          <a:stretch>
            <a:fillRect/>
          </a:stretch>
        </p:blipFill>
        <p:spPr>
          <a:xfrm>
            <a:off x="2070553" y="39756"/>
            <a:ext cx="8050894" cy="6279050"/>
          </a:xfrm>
          <a:prstGeom prst="rect">
            <a:avLst/>
          </a:prstGeom>
        </p:spPr>
      </p:pic>
    </p:spTree>
    <p:extLst>
      <p:ext uri="{BB962C8B-B14F-4D97-AF65-F5344CB8AC3E}">
        <p14:creationId xmlns:p14="http://schemas.microsoft.com/office/powerpoint/2010/main" val="31979634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a:t>Federal Funding for Public Education </a:t>
            </a:r>
            <a:br>
              <a:rPr lang="en-US" sz="4000" dirty="0"/>
            </a:br>
            <a:r>
              <a:rPr lang="en-US" sz="2800" dirty="0"/>
              <a:t>Summary | Federal Revenue Supporting Education Programs</a:t>
            </a:r>
          </a:p>
        </p:txBody>
      </p:sp>
      <p:sp>
        <p:nvSpPr>
          <p:cNvPr id="4" name="Footer Placeholder 3"/>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0" normalizeH="0" baseline="0" noProof="0" dirty="0">
                <a:ln>
                  <a:noFill/>
                </a:ln>
                <a:solidFill>
                  <a:srgbClr val="EEECE1"/>
                </a:solidFill>
                <a:effectLst/>
                <a:uLnTx/>
                <a:uFillTx/>
                <a:latin typeface="Calibri" panose="020F0502020204030204"/>
                <a:ea typeface="+mn-ea"/>
                <a:cs typeface="+mn-cs"/>
              </a:rPr>
              <a:t>		</a:t>
            </a:r>
          </a:p>
        </p:txBody>
      </p:sp>
      <p:sp>
        <p:nvSpPr>
          <p:cNvPr id="9" name="Content Placeholder 3">
            <a:extLst>
              <a:ext uri="{FF2B5EF4-FFF2-40B4-BE49-F238E27FC236}">
                <a16:creationId xmlns:a16="http://schemas.microsoft.com/office/drawing/2014/main" id="{B67FBB8B-E83A-4C65-BF07-B73187D55A54}"/>
              </a:ext>
            </a:extLst>
          </p:cNvPr>
          <p:cNvSpPr txBox="1">
            <a:spLocks/>
          </p:cNvSpPr>
          <p:nvPr/>
        </p:nvSpPr>
        <p:spPr>
          <a:xfrm>
            <a:off x="6163434" y="1737360"/>
            <a:ext cx="5356018" cy="4834037"/>
          </a:xfrm>
          <a:prstGeom prst="rect">
            <a:avLst/>
          </a:prstGeom>
        </p:spPr>
        <p:txBody>
          <a:bodyPr>
            <a:normAutofit fontScale="85000" lnSpcReduction="2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346075" marR="0" lvl="0" indent="-346075" algn="l" defTabSz="914400" rtl="0" eaLnBrk="1" fontAlgn="auto" latinLnBrk="0" hangingPunct="1">
              <a:lnSpc>
                <a:spcPct val="100000"/>
              </a:lnSpc>
              <a:spcBef>
                <a:spcPts val="200"/>
              </a:spcBef>
              <a:spcAft>
                <a:spcPts val="400"/>
              </a:spcAft>
              <a:buClr>
                <a:srgbClr val="708C58"/>
              </a:buClr>
              <a:buSzPct val="100000"/>
              <a:buFont typeface="Courier New" panose="02070309020205020404" pitchFamily="49" charset="0"/>
              <a:buChar char="o"/>
              <a:tabLst/>
              <a:defRPr/>
            </a:pPr>
            <a:r>
              <a:rPr lang="en-US" sz="2800" dirty="0">
                <a:solidFill>
                  <a:prstClr val="black">
                    <a:lumMod val="75000"/>
                    <a:lumOff val="25000"/>
                  </a:prstClr>
                </a:solidFill>
                <a:latin typeface="Calibri Light" panose="020F0302020204030204"/>
              </a:rPr>
              <a:t>Federal Funds Primarily Support Five Functions</a:t>
            </a:r>
            <a:endParaRPr kumimoji="0" lang="en-US" sz="2800" b="0" i="0" u="none" strike="noStrike" kern="1200" cap="none" spc="0" normalizeH="0" baseline="0" noProof="0" dirty="0">
              <a:ln>
                <a:noFill/>
              </a:ln>
              <a:solidFill>
                <a:prstClr val="black">
                  <a:lumMod val="75000"/>
                  <a:lumOff val="25000"/>
                </a:prstClr>
              </a:solidFill>
              <a:effectLst/>
              <a:uLnTx/>
              <a:uFillTx/>
              <a:latin typeface="Calibri Light" panose="020F0302020204030204"/>
              <a:ea typeface="+mn-ea"/>
              <a:cs typeface="+mn-cs"/>
            </a:endParaRPr>
          </a:p>
          <a:p>
            <a:pPr marL="568325" marR="0" lvl="1" indent="-222250" algn="l" defTabSz="914400" rtl="0" eaLnBrk="1" fontAlgn="auto" latinLnBrk="0" hangingPunct="1">
              <a:lnSpc>
                <a:spcPct val="100000"/>
              </a:lnSpc>
              <a:spcBef>
                <a:spcPts val="200"/>
              </a:spcBef>
              <a:spcAft>
                <a:spcPts val="400"/>
              </a:spcAft>
              <a:buClr>
                <a:srgbClr val="708C58"/>
              </a:buClr>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lumMod val="75000"/>
                    <a:lumOff val="25000"/>
                  </a:prstClr>
                </a:solidFill>
                <a:effectLst/>
                <a:uLnTx/>
                <a:uFillTx/>
                <a:latin typeface="Calibri Light" panose="020F0302020204030204"/>
                <a:ea typeface="+mn-ea"/>
                <a:cs typeface="+mn-cs"/>
              </a:rPr>
              <a:t>Special Education</a:t>
            </a:r>
          </a:p>
          <a:p>
            <a:pPr marL="568325" marR="0" lvl="1" indent="-222250" algn="l" defTabSz="914400" rtl="0" eaLnBrk="1" fontAlgn="auto" latinLnBrk="0" hangingPunct="1">
              <a:lnSpc>
                <a:spcPct val="100000"/>
              </a:lnSpc>
              <a:spcBef>
                <a:spcPts val="200"/>
              </a:spcBef>
              <a:spcAft>
                <a:spcPts val="400"/>
              </a:spcAft>
              <a:buClr>
                <a:srgbClr val="708C58"/>
              </a:buClr>
              <a:buSzTx/>
              <a:buFont typeface="Arial" panose="020B0604020202020204" pitchFamily="34" charset="0"/>
              <a:buChar char="•"/>
              <a:tabLst/>
              <a:defRPr/>
            </a:pPr>
            <a:r>
              <a:rPr lang="en-US" sz="2400" dirty="0">
                <a:solidFill>
                  <a:prstClr val="black">
                    <a:lumMod val="75000"/>
                    <a:lumOff val="25000"/>
                  </a:prstClr>
                </a:solidFill>
                <a:latin typeface="Calibri Light" panose="020F0302020204030204"/>
              </a:rPr>
              <a:t>Child Nutrition Programs</a:t>
            </a:r>
          </a:p>
          <a:p>
            <a:pPr marL="568325" marR="0" lvl="1" indent="-222250" algn="l" defTabSz="914400" rtl="0" eaLnBrk="1" fontAlgn="auto" latinLnBrk="0" hangingPunct="1">
              <a:lnSpc>
                <a:spcPct val="100000"/>
              </a:lnSpc>
              <a:spcBef>
                <a:spcPts val="200"/>
              </a:spcBef>
              <a:spcAft>
                <a:spcPts val="400"/>
              </a:spcAft>
              <a:buClr>
                <a:srgbClr val="708C58"/>
              </a:buClr>
              <a:buSzTx/>
              <a:buFont typeface="Arial" panose="020B0604020202020204" pitchFamily="34" charset="0"/>
              <a:buChar char="•"/>
              <a:tabLst/>
              <a:defRPr/>
            </a:pPr>
            <a:r>
              <a:rPr lang="en-US" sz="2400" dirty="0">
                <a:solidFill>
                  <a:prstClr val="black">
                    <a:lumMod val="75000"/>
                    <a:lumOff val="25000"/>
                  </a:prstClr>
                </a:solidFill>
                <a:latin typeface="Calibri Light" panose="020F0302020204030204"/>
              </a:rPr>
              <a:t>Title Programs (Economically Disadvantaged)</a:t>
            </a:r>
          </a:p>
          <a:p>
            <a:pPr marL="568325" marR="0" lvl="1" indent="-222250" algn="l" defTabSz="914400" rtl="0" eaLnBrk="1" fontAlgn="auto" latinLnBrk="0" hangingPunct="1">
              <a:lnSpc>
                <a:spcPct val="100000"/>
              </a:lnSpc>
              <a:spcBef>
                <a:spcPts val="200"/>
              </a:spcBef>
              <a:spcAft>
                <a:spcPts val="400"/>
              </a:spcAft>
              <a:buClr>
                <a:srgbClr val="708C58"/>
              </a:buClr>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lumMod val="75000"/>
                    <a:lumOff val="25000"/>
                  </a:prstClr>
                </a:solidFill>
                <a:effectLst/>
                <a:uLnTx/>
                <a:uFillTx/>
                <a:latin typeface="Calibri Light" panose="020F0302020204030204"/>
                <a:ea typeface="+mn-ea"/>
                <a:cs typeface="+mn-cs"/>
              </a:rPr>
              <a:t>Vocational Education </a:t>
            </a:r>
          </a:p>
          <a:p>
            <a:pPr marL="568325" marR="0" lvl="1" indent="-222250" algn="l" defTabSz="914400" rtl="0" eaLnBrk="1" fontAlgn="auto" latinLnBrk="0" hangingPunct="1">
              <a:lnSpc>
                <a:spcPct val="100000"/>
              </a:lnSpc>
              <a:spcBef>
                <a:spcPts val="200"/>
              </a:spcBef>
              <a:spcAft>
                <a:spcPts val="400"/>
              </a:spcAft>
              <a:buClr>
                <a:srgbClr val="708C58"/>
              </a:buClr>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lumMod val="75000"/>
                    <a:lumOff val="25000"/>
                  </a:prstClr>
                </a:solidFill>
                <a:effectLst/>
                <a:uLnTx/>
                <a:uFillTx/>
                <a:latin typeface="Calibri Light" panose="020F0302020204030204"/>
                <a:ea typeface="+mn-ea"/>
                <a:cs typeface="+mn-cs"/>
              </a:rPr>
              <a:t>Teacher Quality </a:t>
            </a:r>
          </a:p>
          <a:p>
            <a:pPr marL="346075" marR="0" lvl="0" indent="-346075" algn="l" defTabSz="914400" rtl="0" eaLnBrk="1" fontAlgn="auto" latinLnBrk="0" hangingPunct="1">
              <a:lnSpc>
                <a:spcPct val="100000"/>
              </a:lnSpc>
              <a:spcBef>
                <a:spcPts val="200"/>
              </a:spcBef>
              <a:spcAft>
                <a:spcPts val="400"/>
              </a:spcAft>
              <a:buClr>
                <a:srgbClr val="708C58"/>
              </a:buClr>
              <a:buSzPct val="100000"/>
              <a:buFont typeface="Courier New" panose="02070309020205020404" pitchFamily="49" charset="0"/>
              <a:buChar char="o"/>
              <a:tabLst/>
              <a:defRPr/>
            </a:pPr>
            <a:r>
              <a:rPr lang="en-US" sz="2800" dirty="0">
                <a:solidFill>
                  <a:prstClr val="black">
                    <a:lumMod val="75000"/>
                    <a:lumOff val="25000"/>
                  </a:prstClr>
                </a:solidFill>
                <a:latin typeface="Calibri Light" panose="020F0302020204030204"/>
              </a:rPr>
              <a:t>Some Additional Minor Grants</a:t>
            </a:r>
          </a:p>
          <a:p>
            <a:pPr marL="576263" lvl="1" indent="-230188">
              <a:lnSpc>
                <a:spcPct val="100000"/>
              </a:lnSpc>
              <a:buClr>
                <a:srgbClr val="708C58"/>
              </a:buClr>
              <a:buSzPct val="100000"/>
              <a:buFont typeface="Arial" panose="020B0604020202020204" pitchFamily="34" charset="0"/>
              <a:buChar char="•"/>
              <a:defRPr/>
            </a:pPr>
            <a:r>
              <a:rPr lang="en-US" sz="2400" dirty="0">
                <a:solidFill>
                  <a:prstClr val="black">
                    <a:lumMod val="75000"/>
                    <a:lumOff val="25000"/>
                  </a:prstClr>
                </a:solidFill>
                <a:latin typeface="Calibri Light" panose="020F0302020204030204"/>
              </a:rPr>
              <a:t>Adult Ed, English Learners, State Assessments, etc.)</a:t>
            </a:r>
            <a:endParaRPr kumimoji="0" lang="en-US" sz="2400" b="0" i="0" u="none" strike="noStrike" kern="1200" cap="none" spc="0" normalizeH="0" baseline="0" noProof="0" dirty="0">
              <a:ln>
                <a:noFill/>
              </a:ln>
              <a:solidFill>
                <a:prstClr val="black">
                  <a:lumMod val="75000"/>
                  <a:lumOff val="25000"/>
                </a:prstClr>
              </a:solidFill>
              <a:effectLst/>
              <a:uLnTx/>
              <a:uFillTx/>
              <a:latin typeface="Calibri Light" panose="020F0302020204030204"/>
              <a:ea typeface="+mn-ea"/>
              <a:cs typeface="+mn-cs"/>
            </a:endParaRPr>
          </a:p>
          <a:p>
            <a:pPr marL="346075" lvl="0" indent="-346075">
              <a:lnSpc>
                <a:spcPct val="100000"/>
              </a:lnSpc>
              <a:spcBef>
                <a:spcPts val="200"/>
              </a:spcBef>
              <a:spcAft>
                <a:spcPts val="400"/>
              </a:spcAft>
              <a:buClr>
                <a:srgbClr val="708C58"/>
              </a:buClr>
              <a:buFont typeface="Courier New" panose="02070309020205020404" pitchFamily="49" charset="0"/>
              <a:buChar char="o"/>
              <a:defRPr/>
            </a:pPr>
            <a:r>
              <a:rPr lang="en-US" sz="2800" dirty="0">
                <a:solidFill>
                  <a:prstClr val="black">
                    <a:lumMod val="75000"/>
                    <a:lumOff val="25000"/>
                  </a:prstClr>
                </a:solidFill>
                <a:latin typeface="Calibri Light" panose="020F0302020204030204"/>
              </a:rPr>
              <a:t>State Board Receives Funding and Distributes to Locals  </a:t>
            </a:r>
          </a:p>
          <a:p>
            <a:pPr marL="346075" lvl="0" indent="-346075">
              <a:lnSpc>
                <a:spcPct val="100000"/>
              </a:lnSpc>
              <a:spcBef>
                <a:spcPts val="200"/>
              </a:spcBef>
              <a:spcAft>
                <a:spcPts val="400"/>
              </a:spcAft>
              <a:buClr>
                <a:srgbClr val="708C58"/>
              </a:buClr>
              <a:buFont typeface="Courier New" panose="02070309020205020404" pitchFamily="49" charset="0"/>
              <a:buChar char="o"/>
              <a:defRPr/>
            </a:pPr>
            <a:r>
              <a:rPr lang="en-US" sz="2800" dirty="0">
                <a:solidFill>
                  <a:prstClr val="black">
                    <a:lumMod val="75000"/>
                    <a:lumOff val="25000"/>
                  </a:prstClr>
                </a:solidFill>
                <a:latin typeface="Calibri Light" panose="020F0302020204030204"/>
              </a:rPr>
              <a:t>Comparatively Utah Receives Fewer Federal Funds as a Percent of Budget </a:t>
            </a:r>
            <a:endParaRPr lang="en-US" sz="2600" dirty="0">
              <a:solidFill>
                <a:prstClr val="black">
                  <a:lumMod val="75000"/>
                  <a:lumOff val="25000"/>
                </a:prstClr>
              </a:solidFill>
              <a:latin typeface="Calibri Light" panose="020F0302020204030204"/>
            </a:endParaRPr>
          </a:p>
        </p:txBody>
      </p:sp>
      <p:pic>
        <p:nvPicPr>
          <p:cNvPr id="10" name="Picture 9">
            <a:extLst>
              <a:ext uri="{FF2B5EF4-FFF2-40B4-BE49-F238E27FC236}">
                <a16:creationId xmlns:a16="http://schemas.microsoft.com/office/drawing/2014/main" id="{5AA85420-D652-40F4-A52F-A7654C401689}"/>
              </a:ext>
            </a:extLst>
          </p:cNvPr>
          <p:cNvPicPr>
            <a:picLocks noChangeAspect="1"/>
          </p:cNvPicPr>
          <p:nvPr/>
        </p:nvPicPr>
        <p:blipFill>
          <a:blip r:embed="rId3"/>
          <a:stretch>
            <a:fillRect/>
          </a:stretch>
        </p:blipFill>
        <p:spPr>
          <a:xfrm>
            <a:off x="145926" y="5324745"/>
            <a:ext cx="605475" cy="918400"/>
          </a:xfrm>
          <a:prstGeom prst="rect">
            <a:avLst/>
          </a:prstGeom>
        </p:spPr>
      </p:pic>
      <p:pic>
        <p:nvPicPr>
          <p:cNvPr id="3" name="Picture 2">
            <a:extLst>
              <a:ext uri="{FF2B5EF4-FFF2-40B4-BE49-F238E27FC236}">
                <a16:creationId xmlns:a16="http://schemas.microsoft.com/office/drawing/2014/main" id="{AA0ACE8C-7411-4CD4-A9C8-3BEB9102C65D}"/>
              </a:ext>
            </a:extLst>
          </p:cNvPr>
          <p:cNvPicPr>
            <a:picLocks noChangeAspect="1"/>
          </p:cNvPicPr>
          <p:nvPr/>
        </p:nvPicPr>
        <p:blipFill>
          <a:blip r:embed="rId4"/>
          <a:stretch>
            <a:fillRect/>
          </a:stretch>
        </p:blipFill>
        <p:spPr>
          <a:xfrm>
            <a:off x="448663" y="1737360"/>
            <a:ext cx="5943600" cy="4393856"/>
          </a:xfrm>
          <a:prstGeom prst="rect">
            <a:avLst/>
          </a:prstGeom>
        </p:spPr>
      </p:pic>
    </p:spTree>
    <p:extLst>
      <p:ext uri="{BB962C8B-B14F-4D97-AF65-F5344CB8AC3E}">
        <p14:creationId xmlns:p14="http://schemas.microsoft.com/office/powerpoint/2010/main" val="349513129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6097B8-1D2C-8644-BCC0-621046525A77}"/>
              </a:ext>
            </a:extLst>
          </p:cNvPr>
          <p:cNvSpPr>
            <a:spLocks noGrp="1"/>
          </p:cNvSpPr>
          <p:nvPr>
            <p:ph type="ctrTitle"/>
          </p:nvPr>
        </p:nvSpPr>
        <p:spPr/>
        <p:txBody>
          <a:bodyPr>
            <a:normAutofit/>
          </a:bodyPr>
          <a:lstStyle/>
          <a:p>
            <a:pPr algn="l"/>
            <a:r>
              <a:rPr lang="en-US" sz="4400" dirty="0">
                <a:solidFill>
                  <a:schemeClr val="tx1"/>
                </a:solidFill>
              </a:rPr>
              <a:t>constitutional earmark of income tax</a:t>
            </a:r>
          </a:p>
        </p:txBody>
      </p:sp>
      <p:sp>
        <p:nvSpPr>
          <p:cNvPr id="3" name="Subtitle 2">
            <a:extLst>
              <a:ext uri="{FF2B5EF4-FFF2-40B4-BE49-F238E27FC236}">
                <a16:creationId xmlns:a16="http://schemas.microsoft.com/office/drawing/2014/main" id="{8342CC8E-29F7-0D4F-B2E6-4B19FDD3788E}"/>
              </a:ext>
            </a:extLst>
          </p:cNvPr>
          <p:cNvSpPr>
            <a:spLocks noGrp="1"/>
          </p:cNvSpPr>
          <p:nvPr>
            <p:ph type="subTitle" idx="1"/>
          </p:nvPr>
        </p:nvSpPr>
        <p:spPr/>
        <p:txBody>
          <a:bodyPr/>
          <a:lstStyle/>
          <a:p>
            <a:r>
              <a:rPr lang="en-US" dirty="0">
                <a:solidFill>
                  <a:schemeClr val="tx1"/>
                </a:solidFill>
              </a:rPr>
              <a:t>Tax Restructuring and Equalization Task Force</a:t>
            </a:r>
          </a:p>
          <a:p>
            <a:r>
              <a:rPr lang="en-US" dirty="0">
                <a:solidFill>
                  <a:schemeClr val="tx1"/>
                </a:solidFill>
              </a:rPr>
              <a:t>September 5, 2019</a:t>
            </a:r>
          </a:p>
        </p:txBody>
      </p:sp>
    </p:spTree>
    <p:extLst>
      <p:ext uri="{BB962C8B-B14F-4D97-AF65-F5344CB8AC3E}">
        <p14:creationId xmlns:p14="http://schemas.microsoft.com/office/powerpoint/2010/main" val="185147033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EB8421-B88D-4679-826F-BCBA5201BA16}"/>
              </a:ext>
            </a:extLst>
          </p:cNvPr>
          <p:cNvSpPr>
            <a:spLocks noGrp="1"/>
          </p:cNvSpPr>
          <p:nvPr>
            <p:ph type="title"/>
          </p:nvPr>
        </p:nvSpPr>
        <p:spPr/>
        <p:txBody>
          <a:bodyPr>
            <a:noAutofit/>
          </a:bodyPr>
          <a:lstStyle/>
          <a:p>
            <a:r>
              <a:rPr lang="en-US" sz="4800" dirty="0"/>
              <a:t>Utah’s Income tax earmark</a:t>
            </a:r>
            <a:br>
              <a:rPr lang="en-US" sz="3800" dirty="0"/>
            </a:br>
            <a:r>
              <a:rPr lang="en-US" sz="2800" dirty="0"/>
              <a:t>Utah Const. Art. x, sec. 5(5)</a:t>
            </a:r>
          </a:p>
        </p:txBody>
      </p:sp>
      <p:sp>
        <p:nvSpPr>
          <p:cNvPr id="3" name="Content Placeholder 2">
            <a:extLst>
              <a:ext uri="{FF2B5EF4-FFF2-40B4-BE49-F238E27FC236}">
                <a16:creationId xmlns:a16="http://schemas.microsoft.com/office/drawing/2014/main" id="{D1AD2240-7E2E-4F3A-80F9-DEB5E6AD8E50}"/>
              </a:ext>
            </a:extLst>
          </p:cNvPr>
          <p:cNvSpPr>
            <a:spLocks noGrp="1"/>
          </p:cNvSpPr>
          <p:nvPr>
            <p:ph idx="1"/>
          </p:nvPr>
        </p:nvSpPr>
        <p:spPr/>
        <p:txBody>
          <a:bodyPr/>
          <a:lstStyle/>
          <a:p>
            <a:pPr marL="0" indent="0">
              <a:lnSpc>
                <a:spcPct val="150000"/>
              </a:lnSpc>
              <a:buNone/>
            </a:pPr>
            <a:endParaRPr lang="en-US" dirty="0"/>
          </a:p>
          <a:p>
            <a:pPr marL="0" indent="0">
              <a:lnSpc>
                <a:spcPct val="150000"/>
              </a:lnSpc>
              <a:spcBef>
                <a:spcPts val="0"/>
              </a:spcBef>
              <a:buNone/>
            </a:pPr>
            <a:r>
              <a:rPr lang="en-US" dirty="0"/>
              <a:t>“All revenue from taxes on intangible property or from a tax on income shall be used to support the systems of public education and higher education as defined in Article X, Section 2.”</a:t>
            </a:r>
          </a:p>
        </p:txBody>
      </p:sp>
    </p:spTree>
    <p:extLst>
      <p:ext uri="{BB962C8B-B14F-4D97-AF65-F5344CB8AC3E}">
        <p14:creationId xmlns:p14="http://schemas.microsoft.com/office/powerpoint/2010/main" val="40370158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28B8BD-310E-494C-A42B-00F883D90554}"/>
              </a:ext>
            </a:extLst>
          </p:cNvPr>
          <p:cNvSpPr>
            <a:spLocks noGrp="1"/>
          </p:cNvSpPr>
          <p:nvPr>
            <p:ph type="title"/>
          </p:nvPr>
        </p:nvSpPr>
        <p:spPr/>
        <p:txBody>
          <a:bodyPr>
            <a:normAutofit/>
          </a:bodyPr>
          <a:lstStyle/>
          <a:p>
            <a:r>
              <a:rPr lang="en-US" dirty="0"/>
              <a:t>Do we have A “Spending Problem”?</a:t>
            </a:r>
          </a:p>
        </p:txBody>
      </p:sp>
      <p:sp>
        <p:nvSpPr>
          <p:cNvPr id="5" name="Text Placeholder 4">
            <a:extLst>
              <a:ext uri="{FF2B5EF4-FFF2-40B4-BE49-F238E27FC236}">
                <a16:creationId xmlns:a16="http://schemas.microsoft.com/office/drawing/2014/main" id="{6A97125E-8CE9-9645-88AF-D6F53ECEB369}"/>
              </a:ext>
            </a:extLst>
          </p:cNvPr>
          <p:cNvSpPr>
            <a:spLocks noGrp="1"/>
          </p:cNvSpPr>
          <p:nvPr>
            <p:ph type="body" sz="half" idx="2"/>
          </p:nvPr>
        </p:nvSpPr>
        <p:spPr/>
        <p:txBody>
          <a:bodyPr/>
          <a:lstStyle/>
          <a:p>
            <a:pPr marL="285750" indent="-285750">
              <a:buFont typeface="Arial" panose="020B0604020202020204" pitchFamily="34" charset="0"/>
              <a:buChar char="•"/>
            </a:pPr>
            <a:r>
              <a:rPr lang="en-US" dirty="0"/>
              <a:t>We heard from various outside groups that Utah government spending has outstripped inflation and population.</a:t>
            </a:r>
          </a:p>
        </p:txBody>
      </p:sp>
      <p:graphicFrame>
        <p:nvGraphicFramePr>
          <p:cNvPr id="6" name="Content Placeholder 5">
            <a:extLst>
              <a:ext uri="{FF2B5EF4-FFF2-40B4-BE49-F238E27FC236}">
                <a16:creationId xmlns:a16="http://schemas.microsoft.com/office/drawing/2014/main" id="{867C3E29-03A2-3D44-AA07-F0FCF7168E44}"/>
              </a:ext>
            </a:extLst>
          </p:cNvPr>
          <p:cNvGraphicFramePr>
            <a:graphicFrameLocks noGrp="1"/>
          </p:cNvGraphicFramePr>
          <p:nvPr>
            <p:ph idx="1"/>
          </p:nvPr>
        </p:nvGraphicFramePr>
        <p:xfrm>
          <a:off x="5183188" y="987425"/>
          <a:ext cx="6172200" cy="4873625"/>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a:extLst>
              <a:ext uri="{FF2B5EF4-FFF2-40B4-BE49-F238E27FC236}">
                <a16:creationId xmlns:a16="http://schemas.microsoft.com/office/drawing/2014/main" id="{6F65661B-27AE-AF41-B431-5FED93349495}"/>
              </a:ext>
            </a:extLst>
          </p:cNvPr>
          <p:cNvSpPr txBox="1"/>
          <p:nvPr/>
        </p:nvSpPr>
        <p:spPr>
          <a:xfrm>
            <a:off x="5176911" y="6020972"/>
            <a:ext cx="6172200" cy="276999"/>
          </a:xfrm>
          <a:prstGeom prst="rect">
            <a:avLst/>
          </a:prstGeom>
          <a:noFill/>
        </p:spPr>
        <p:txBody>
          <a:bodyPr wrap="square" rtlCol="0">
            <a:spAutoFit/>
          </a:bodyPr>
          <a:lstStyle/>
          <a:p>
            <a:r>
              <a:rPr lang="en-US" sz="1200" dirty="0">
                <a:solidFill>
                  <a:schemeClr val="accent2"/>
                </a:solidFill>
              </a:rPr>
              <a:t>Source:  Budget of the State of Utah, Office of the Legislative Fiscal Analyst.</a:t>
            </a:r>
          </a:p>
        </p:txBody>
      </p:sp>
    </p:spTree>
    <p:extLst>
      <p:ext uri="{BB962C8B-B14F-4D97-AF65-F5344CB8AC3E}">
        <p14:creationId xmlns:p14="http://schemas.microsoft.com/office/powerpoint/2010/main" val="217573478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4C2762-E89D-4288-A19F-299DE2C167AD}"/>
              </a:ext>
            </a:extLst>
          </p:cNvPr>
          <p:cNvSpPr>
            <a:spLocks noGrp="1"/>
          </p:cNvSpPr>
          <p:nvPr>
            <p:ph type="title"/>
          </p:nvPr>
        </p:nvSpPr>
        <p:spPr/>
        <p:txBody>
          <a:bodyPr/>
          <a:lstStyle/>
          <a:p>
            <a:r>
              <a:rPr lang="en-US" dirty="0"/>
              <a:t>Article x, section 2</a:t>
            </a:r>
          </a:p>
        </p:txBody>
      </p:sp>
      <p:sp>
        <p:nvSpPr>
          <p:cNvPr id="3" name="Content Placeholder 2">
            <a:extLst>
              <a:ext uri="{FF2B5EF4-FFF2-40B4-BE49-F238E27FC236}">
                <a16:creationId xmlns:a16="http://schemas.microsoft.com/office/drawing/2014/main" id="{2B54DB18-4DBD-4CB4-AFFC-58E835EA8151}"/>
              </a:ext>
            </a:extLst>
          </p:cNvPr>
          <p:cNvSpPr>
            <a:spLocks noGrp="1"/>
          </p:cNvSpPr>
          <p:nvPr>
            <p:ph idx="1"/>
          </p:nvPr>
        </p:nvSpPr>
        <p:spPr/>
        <p:txBody>
          <a:bodyPr>
            <a:normAutofit fontScale="92500" lnSpcReduction="20000"/>
          </a:bodyPr>
          <a:lstStyle/>
          <a:p>
            <a:pPr marL="0" indent="0">
              <a:lnSpc>
                <a:spcPct val="150000"/>
              </a:lnSpc>
              <a:buNone/>
            </a:pPr>
            <a:r>
              <a:rPr lang="en-US" dirty="0"/>
              <a:t>“The public education system shall include all public elementary and secondary schools and such other schools and programs as the Legislature may designate. The higher education system shall include all public universities and colleges and such other institutions and programs as the Legislature may designate. Public elementary and secondary schools shall be free, except the Legislature may authorize the imposition of fees in the secondary schools.”</a:t>
            </a:r>
          </a:p>
        </p:txBody>
      </p:sp>
    </p:spTree>
    <p:extLst>
      <p:ext uri="{BB962C8B-B14F-4D97-AF65-F5344CB8AC3E}">
        <p14:creationId xmlns:p14="http://schemas.microsoft.com/office/powerpoint/2010/main" val="374504587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832967-F1D6-415B-B103-BED88AD8A355}"/>
              </a:ext>
            </a:extLst>
          </p:cNvPr>
          <p:cNvSpPr>
            <a:spLocks noGrp="1"/>
          </p:cNvSpPr>
          <p:nvPr>
            <p:ph type="title"/>
          </p:nvPr>
        </p:nvSpPr>
        <p:spPr>
          <a:xfrm>
            <a:off x="838200" y="365125"/>
            <a:ext cx="10515600" cy="1325563"/>
          </a:xfrm>
        </p:spPr>
        <p:txBody>
          <a:bodyPr>
            <a:noAutofit/>
          </a:bodyPr>
          <a:lstStyle/>
          <a:p>
            <a:r>
              <a:rPr lang="en-US" sz="3800" dirty="0"/>
              <a:t>Timeline of Utah’s constitutional Income tax earmark</a:t>
            </a:r>
            <a:endParaRPr lang="en-US" sz="3800" i="1" dirty="0"/>
          </a:p>
        </p:txBody>
      </p:sp>
      <p:cxnSp>
        <p:nvCxnSpPr>
          <p:cNvPr id="5" name="Straight Connector 4">
            <a:extLst>
              <a:ext uri="{FF2B5EF4-FFF2-40B4-BE49-F238E27FC236}">
                <a16:creationId xmlns:a16="http://schemas.microsoft.com/office/drawing/2014/main" id="{728589A7-1670-488F-B9AC-CDB74A84BB51}"/>
              </a:ext>
            </a:extLst>
          </p:cNvPr>
          <p:cNvCxnSpPr>
            <a:cxnSpLocks/>
          </p:cNvCxnSpPr>
          <p:nvPr/>
        </p:nvCxnSpPr>
        <p:spPr>
          <a:xfrm>
            <a:off x="1089212" y="3926541"/>
            <a:ext cx="9997888" cy="47065"/>
          </a:xfrm>
          <a:prstGeom prst="line">
            <a:avLst/>
          </a:prstGeom>
        </p:spPr>
        <p:style>
          <a:lnRef idx="3">
            <a:schemeClr val="accent2"/>
          </a:lnRef>
          <a:fillRef idx="0">
            <a:schemeClr val="accent2"/>
          </a:fillRef>
          <a:effectRef idx="2">
            <a:schemeClr val="accent2"/>
          </a:effectRef>
          <a:fontRef idx="minor">
            <a:schemeClr val="tx1"/>
          </a:fontRef>
        </p:style>
      </p:cxnSp>
      <p:sp>
        <p:nvSpPr>
          <p:cNvPr id="6" name="Flowchart: Connector 5">
            <a:extLst>
              <a:ext uri="{FF2B5EF4-FFF2-40B4-BE49-F238E27FC236}">
                <a16:creationId xmlns:a16="http://schemas.microsoft.com/office/drawing/2014/main" id="{BBD37018-1176-4DF8-8F22-B2EA29ACA756}"/>
              </a:ext>
            </a:extLst>
          </p:cNvPr>
          <p:cNvSpPr/>
          <p:nvPr/>
        </p:nvSpPr>
        <p:spPr>
          <a:xfrm>
            <a:off x="1019908" y="3856892"/>
            <a:ext cx="117230" cy="117231"/>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lowchart: Connector 8">
            <a:extLst>
              <a:ext uri="{FF2B5EF4-FFF2-40B4-BE49-F238E27FC236}">
                <a16:creationId xmlns:a16="http://schemas.microsoft.com/office/drawing/2014/main" id="{ECBD9D46-01F2-441C-9E70-00682E9C3409}"/>
              </a:ext>
            </a:extLst>
          </p:cNvPr>
          <p:cNvSpPr/>
          <p:nvPr/>
        </p:nvSpPr>
        <p:spPr>
          <a:xfrm>
            <a:off x="11087100" y="3894578"/>
            <a:ext cx="117230" cy="117231"/>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44B172A9-F09F-4BA8-8D92-5C98D27724C8}"/>
              </a:ext>
            </a:extLst>
          </p:cNvPr>
          <p:cNvCxnSpPr>
            <a:cxnSpLocks/>
          </p:cNvCxnSpPr>
          <p:nvPr/>
        </p:nvCxnSpPr>
        <p:spPr>
          <a:xfrm flipV="1">
            <a:off x="1715911" y="3101147"/>
            <a:ext cx="0" cy="822960"/>
          </a:xfrm>
          <a:prstGeom prst="line">
            <a:avLst/>
          </a:prstGeom>
        </p:spPr>
        <p:style>
          <a:lnRef idx="3">
            <a:schemeClr val="accent1"/>
          </a:lnRef>
          <a:fillRef idx="0">
            <a:schemeClr val="accent1"/>
          </a:fillRef>
          <a:effectRef idx="2">
            <a:schemeClr val="accent1"/>
          </a:effectRef>
          <a:fontRef idx="minor">
            <a:schemeClr val="tx1"/>
          </a:fontRef>
        </p:style>
      </p:cxnSp>
      <p:cxnSp>
        <p:nvCxnSpPr>
          <p:cNvPr id="13" name="Straight Connector 12">
            <a:extLst>
              <a:ext uri="{FF2B5EF4-FFF2-40B4-BE49-F238E27FC236}">
                <a16:creationId xmlns:a16="http://schemas.microsoft.com/office/drawing/2014/main" id="{B4523A2B-B404-41A2-B0C6-7E8DF911F4EC}"/>
              </a:ext>
            </a:extLst>
          </p:cNvPr>
          <p:cNvCxnSpPr>
            <a:cxnSpLocks/>
          </p:cNvCxnSpPr>
          <p:nvPr/>
        </p:nvCxnSpPr>
        <p:spPr>
          <a:xfrm flipV="1">
            <a:off x="10176610" y="3178334"/>
            <a:ext cx="0" cy="822960"/>
          </a:xfrm>
          <a:prstGeom prst="line">
            <a:avLst/>
          </a:prstGeom>
        </p:spPr>
        <p:style>
          <a:lnRef idx="3">
            <a:schemeClr val="accent1"/>
          </a:lnRef>
          <a:fillRef idx="0">
            <a:schemeClr val="accent1"/>
          </a:fillRef>
          <a:effectRef idx="2">
            <a:schemeClr val="accent1"/>
          </a:effectRef>
          <a:fontRef idx="minor">
            <a:schemeClr val="tx1"/>
          </a:fontRef>
        </p:style>
      </p:cxnSp>
      <p:cxnSp>
        <p:nvCxnSpPr>
          <p:cNvPr id="15" name="Straight Connector 14">
            <a:extLst>
              <a:ext uri="{FF2B5EF4-FFF2-40B4-BE49-F238E27FC236}">
                <a16:creationId xmlns:a16="http://schemas.microsoft.com/office/drawing/2014/main" id="{C7EBED94-209E-4C96-A687-6053AD814508}"/>
              </a:ext>
            </a:extLst>
          </p:cNvPr>
          <p:cNvCxnSpPr>
            <a:cxnSpLocks/>
          </p:cNvCxnSpPr>
          <p:nvPr/>
        </p:nvCxnSpPr>
        <p:spPr>
          <a:xfrm>
            <a:off x="8566790" y="4001294"/>
            <a:ext cx="0" cy="822960"/>
          </a:xfrm>
          <a:prstGeom prst="line">
            <a:avLst/>
          </a:prstGeom>
        </p:spPr>
        <p:style>
          <a:lnRef idx="3">
            <a:schemeClr val="accent1"/>
          </a:lnRef>
          <a:fillRef idx="0">
            <a:schemeClr val="accent1"/>
          </a:fillRef>
          <a:effectRef idx="2">
            <a:schemeClr val="accent1"/>
          </a:effectRef>
          <a:fontRef idx="minor">
            <a:schemeClr val="tx1"/>
          </a:fontRef>
        </p:style>
      </p:cxnSp>
      <p:cxnSp>
        <p:nvCxnSpPr>
          <p:cNvPr id="17" name="Straight Connector 16">
            <a:extLst>
              <a:ext uri="{FF2B5EF4-FFF2-40B4-BE49-F238E27FC236}">
                <a16:creationId xmlns:a16="http://schemas.microsoft.com/office/drawing/2014/main" id="{646F8DF9-C048-4455-91D6-6D39E0BB7D11}"/>
              </a:ext>
            </a:extLst>
          </p:cNvPr>
          <p:cNvCxnSpPr>
            <a:cxnSpLocks/>
          </p:cNvCxnSpPr>
          <p:nvPr/>
        </p:nvCxnSpPr>
        <p:spPr>
          <a:xfrm flipV="1">
            <a:off x="5679498" y="3171412"/>
            <a:ext cx="0" cy="822960"/>
          </a:xfrm>
          <a:prstGeom prst="line">
            <a:avLst/>
          </a:prstGeom>
        </p:spPr>
        <p:style>
          <a:lnRef idx="3">
            <a:schemeClr val="accent1"/>
          </a:lnRef>
          <a:fillRef idx="0">
            <a:schemeClr val="accent1"/>
          </a:fillRef>
          <a:effectRef idx="2">
            <a:schemeClr val="accent1"/>
          </a:effectRef>
          <a:fontRef idx="minor">
            <a:schemeClr val="tx1"/>
          </a:fontRef>
        </p:style>
      </p:cxnSp>
      <p:cxnSp>
        <p:nvCxnSpPr>
          <p:cNvPr id="19" name="Straight Connector 18">
            <a:extLst>
              <a:ext uri="{FF2B5EF4-FFF2-40B4-BE49-F238E27FC236}">
                <a16:creationId xmlns:a16="http://schemas.microsoft.com/office/drawing/2014/main" id="{13014CCB-5047-4C53-9E65-017C492B39B8}"/>
              </a:ext>
            </a:extLst>
          </p:cNvPr>
          <p:cNvCxnSpPr>
            <a:cxnSpLocks/>
          </p:cNvCxnSpPr>
          <p:nvPr/>
        </p:nvCxnSpPr>
        <p:spPr>
          <a:xfrm>
            <a:off x="3540888" y="3962696"/>
            <a:ext cx="0" cy="822960"/>
          </a:xfrm>
          <a:prstGeom prst="line">
            <a:avLst/>
          </a:prstGeom>
        </p:spPr>
        <p:style>
          <a:lnRef idx="3">
            <a:schemeClr val="accent1"/>
          </a:lnRef>
          <a:fillRef idx="0">
            <a:schemeClr val="accent1"/>
          </a:fillRef>
          <a:effectRef idx="2">
            <a:schemeClr val="accent1"/>
          </a:effectRef>
          <a:fontRef idx="minor">
            <a:schemeClr val="tx1"/>
          </a:fontRef>
        </p:style>
      </p:cxnSp>
      <p:sp>
        <p:nvSpPr>
          <p:cNvPr id="20" name="Flowchart: Connector 19">
            <a:extLst>
              <a:ext uri="{FF2B5EF4-FFF2-40B4-BE49-F238E27FC236}">
                <a16:creationId xmlns:a16="http://schemas.microsoft.com/office/drawing/2014/main" id="{7AE46D27-7C38-418B-9DFA-4841542CB51F}"/>
              </a:ext>
            </a:extLst>
          </p:cNvPr>
          <p:cNvSpPr/>
          <p:nvPr/>
        </p:nvSpPr>
        <p:spPr>
          <a:xfrm>
            <a:off x="1665435" y="3009707"/>
            <a:ext cx="91440" cy="9144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lowchart: Connector 20">
            <a:extLst>
              <a:ext uri="{FF2B5EF4-FFF2-40B4-BE49-F238E27FC236}">
                <a16:creationId xmlns:a16="http://schemas.microsoft.com/office/drawing/2014/main" id="{111B9841-54D6-43FF-95F2-C00CAFDD97EC}"/>
              </a:ext>
            </a:extLst>
          </p:cNvPr>
          <p:cNvSpPr/>
          <p:nvPr/>
        </p:nvSpPr>
        <p:spPr>
          <a:xfrm>
            <a:off x="1665435" y="3856892"/>
            <a:ext cx="91440" cy="9144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lowchart: Connector 21">
            <a:extLst>
              <a:ext uri="{FF2B5EF4-FFF2-40B4-BE49-F238E27FC236}">
                <a16:creationId xmlns:a16="http://schemas.microsoft.com/office/drawing/2014/main" id="{E8D001A0-DA75-455F-BBFA-1BC5793BED7E}"/>
              </a:ext>
            </a:extLst>
          </p:cNvPr>
          <p:cNvSpPr/>
          <p:nvPr/>
        </p:nvSpPr>
        <p:spPr>
          <a:xfrm>
            <a:off x="3495168" y="4761604"/>
            <a:ext cx="91440" cy="9144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lowchart: Connector 22">
            <a:extLst>
              <a:ext uri="{FF2B5EF4-FFF2-40B4-BE49-F238E27FC236}">
                <a16:creationId xmlns:a16="http://schemas.microsoft.com/office/drawing/2014/main" id="{5374D211-C5DB-4209-95DC-0FC26F849B8C}"/>
              </a:ext>
            </a:extLst>
          </p:cNvPr>
          <p:cNvSpPr/>
          <p:nvPr/>
        </p:nvSpPr>
        <p:spPr>
          <a:xfrm>
            <a:off x="3495168" y="3876164"/>
            <a:ext cx="91440" cy="9144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lowchart: Connector 23">
            <a:extLst>
              <a:ext uri="{FF2B5EF4-FFF2-40B4-BE49-F238E27FC236}">
                <a16:creationId xmlns:a16="http://schemas.microsoft.com/office/drawing/2014/main" id="{111C73B9-42F7-4B48-BE69-0E65DD881C40}"/>
              </a:ext>
            </a:extLst>
          </p:cNvPr>
          <p:cNvSpPr/>
          <p:nvPr/>
        </p:nvSpPr>
        <p:spPr>
          <a:xfrm>
            <a:off x="5633778" y="3132614"/>
            <a:ext cx="91440" cy="9144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lowchart: Connector 24">
            <a:extLst>
              <a:ext uri="{FF2B5EF4-FFF2-40B4-BE49-F238E27FC236}">
                <a16:creationId xmlns:a16="http://schemas.microsoft.com/office/drawing/2014/main" id="{41EB3A9A-C822-44EB-9A9A-1BB97243A2DC}"/>
              </a:ext>
            </a:extLst>
          </p:cNvPr>
          <p:cNvSpPr/>
          <p:nvPr/>
        </p:nvSpPr>
        <p:spPr>
          <a:xfrm>
            <a:off x="5633778" y="3902932"/>
            <a:ext cx="91440" cy="9144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lowchart: Connector 25">
            <a:extLst>
              <a:ext uri="{FF2B5EF4-FFF2-40B4-BE49-F238E27FC236}">
                <a16:creationId xmlns:a16="http://schemas.microsoft.com/office/drawing/2014/main" id="{ECEBDC1D-98DA-4DA3-9C16-94535AB86D0E}"/>
              </a:ext>
            </a:extLst>
          </p:cNvPr>
          <p:cNvSpPr/>
          <p:nvPr/>
        </p:nvSpPr>
        <p:spPr>
          <a:xfrm>
            <a:off x="8531167" y="4807324"/>
            <a:ext cx="91440" cy="9144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lowchart: Connector 26">
            <a:extLst>
              <a:ext uri="{FF2B5EF4-FFF2-40B4-BE49-F238E27FC236}">
                <a16:creationId xmlns:a16="http://schemas.microsoft.com/office/drawing/2014/main" id="{E22C2C15-E1B6-466A-A967-FABA6B91729F}"/>
              </a:ext>
            </a:extLst>
          </p:cNvPr>
          <p:cNvSpPr/>
          <p:nvPr/>
        </p:nvSpPr>
        <p:spPr>
          <a:xfrm>
            <a:off x="8521070" y="3909854"/>
            <a:ext cx="91440" cy="9144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lowchart: Connector 27">
            <a:extLst>
              <a:ext uri="{FF2B5EF4-FFF2-40B4-BE49-F238E27FC236}">
                <a16:creationId xmlns:a16="http://schemas.microsoft.com/office/drawing/2014/main" id="{AF3C68BD-5B81-4C91-9EDF-289ECE7156BA}"/>
              </a:ext>
            </a:extLst>
          </p:cNvPr>
          <p:cNvSpPr/>
          <p:nvPr/>
        </p:nvSpPr>
        <p:spPr>
          <a:xfrm>
            <a:off x="10130890" y="3915249"/>
            <a:ext cx="91440" cy="9144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lowchart: Connector 28">
            <a:extLst>
              <a:ext uri="{FF2B5EF4-FFF2-40B4-BE49-F238E27FC236}">
                <a16:creationId xmlns:a16="http://schemas.microsoft.com/office/drawing/2014/main" id="{E97AB930-69F0-4DCF-B4BB-DF3A83AB4C7D}"/>
              </a:ext>
            </a:extLst>
          </p:cNvPr>
          <p:cNvSpPr/>
          <p:nvPr/>
        </p:nvSpPr>
        <p:spPr>
          <a:xfrm>
            <a:off x="10130890" y="3089300"/>
            <a:ext cx="91440" cy="9144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B2285591-747F-4E7F-B45A-B05D22B228E6}"/>
              </a:ext>
            </a:extLst>
          </p:cNvPr>
          <p:cNvSpPr txBox="1"/>
          <p:nvPr/>
        </p:nvSpPr>
        <p:spPr>
          <a:xfrm>
            <a:off x="5600748" y="4140779"/>
            <a:ext cx="1564512" cy="1384995"/>
          </a:xfrm>
          <a:prstGeom prst="rect">
            <a:avLst/>
          </a:prstGeom>
          <a:noFill/>
        </p:spPr>
        <p:txBody>
          <a:bodyPr wrap="square" rtlCol="0">
            <a:spAutoFit/>
          </a:bodyPr>
          <a:lstStyle/>
          <a:p>
            <a:pPr algn="ctr"/>
            <a:r>
              <a:rPr lang="en-US" sz="1400" b="1" dirty="0">
                <a:solidFill>
                  <a:schemeClr val="bg1"/>
                </a:solidFill>
                <a:latin typeface="Century Gothic" panose="020B0502020202020204" pitchFamily="34" charset="0"/>
              </a:rPr>
              <a:t>Repealed constitutional funding levels for public education</a:t>
            </a:r>
          </a:p>
          <a:p>
            <a:pPr algn="ctr"/>
            <a:r>
              <a:rPr lang="en-US" sz="1400" b="1" dirty="0">
                <a:solidFill>
                  <a:schemeClr val="bg1"/>
                </a:solidFill>
                <a:latin typeface="Century Gothic" panose="020B0502020202020204" pitchFamily="34" charset="0"/>
              </a:rPr>
              <a:t>HJR 1 (1946)</a:t>
            </a:r>
          </a:p>
        </p:txBody>
      </p:sp>
      <p:sp>
        <p:nvSpPr>
          <p:cNvPr id="31" name="TextBox 30">
            <a:extLst>
              <a:ext uri="{FF2B5EF4-FFF2-40B4-BE49-F238E27FC236}">
                <a16:creationId xmlns:a16="http://schemas.microsoft.com/office/drawing/2014/main" id="{D2491C89-9227-493F-A343-A95400FA7662}"/>
              </a:ext>
            </a:extLst>
          </p:cNvPr>
          <p:cNvSpPr txBox="1"/>
          <p:nvPr/>
        </p:nvSpPr>
        <p:spPr>
          <a:xfrm>
            <a:off x="3004661" y="5084863"/>
            <a:ext cx="1072454" cy="523220"/>
          </a:xfrm>
          <a:prstGeom prst="rect">
            <a:avLst/>
          </a:prstGeom>
          <a:noFill/>
        </p:spPr>
        <p:txBody>
          <a:bodyPr wrap="square" rtlCol="0">
            <a:spAutoFit/>
          </a:bodyPr>
          <a:lstStyle/>
          <a:p>
            <a:r>
              <a:rPr lang="en-US" sz="2800" b="1" dirty="0">
                <a:solidFill>
                  <a:schemeClr val="bg1"/>
                </a:solidFill>
                <a:latin typeface="Century Gothic" panose="020B0502020202020204" pitchFamily="34" charset="0"/>
              </a:rPr>
              <a:t>1930</a:t>
            </a:r>
          </a:p>
        </p:txBody>
      </p:sp>
      <p:sp>
        <p:nvSpPr>
          <p:cNvPr id="33" name="TextBox 32">
            <a:extLst>
              <a:ext uri="{FF2B5EF4-FFF2-40B4-BE49-F238E27FC236}">
                <a16:creationId xmlns:a16="http://schemas.microsoft.com/office/drawing/2014/main" id="{FB6EF425-ED8A-4F48-86FF-6BA043A3D891}"/>
              </a:ext>
            </a:extLst>
          </p:cNvPr>
          <p:cNvSpPr txBox="1"/>
          <p:nvPr/>
        </p:nvSpPr>
        <p:spPr>
          <a:xfrm>
            <a:off x="5165152" y="2352863"/>
            <a:ext cx="1028691" cy="523220"/>
          </a:xfrm>
          <a:prstGeom prst="rect">
            <a:avLst/>
          </a:prstGeom>
          <a:noFill/>
        </p:spPr>
        <p:txBody>
          <a:bodyPr wrap="square" rtlCol="0">
            <a:spAutoFit/>
          </a:bodyPr>
          <a:lstStyle/>
          <a:p>
            <a:r>
              <a:rPr lang="en-US" sz="2800" b="1" dirty="0">
                <a:solidFill>
                  <a:schemeClr val="bg1"/>
                </a:solidFill>
                <a:latin typeface="Century Gothic" panose="020B0502020202020204" pitchFamily="34" charset="0"/>
              </a:rPr>
              <a:t>1946</a:t>
            </a:r>
          </a:p>
        </p:txBody>
      </p:sp>
      <p:sp>
        <p:nvSpPr>
          <p:cNvPr id="4" name="TextBox 3">
            <a:extLst>
              <a:ext uri="{FF2B5EF4-FFF2-40B4-BE49-F238E27FC236}">
                <a16:creationId xmlns:a16="http://schemas.microsoft.com/office/drawing/2014/main" id="{4CD24800-055E-4477-A1FF-A625B1EF90F7}"/>
              </a:ext>
            </a:extLst>
          </p:cNvPr>
          <p:cNvSpPr txBox="1"/>
          <p:nvPr/>
        </p:nvSpPr>
        <p:spPr>
          <a:xfrm>
            <a:off x="8019900" y="5059583"/>
            <a:ext cx="1113973" cy="523220"/>
          </a:xfrm>
          <a:prstGeom prst="rect">
            <a:avLst/>
          </a:prstGeom>
          <a:noFill/>
        </p:spPr>
        <p:txBody>
          <a:bodyPr wrap="square" rtlCol="0">
            <a:spAutoFit/>
          </a:bodyPr>
          <a:lstStyle/>
          <a:p>
            <a:pPr algn="ctr"/>
            <a:r>
              <a:rPr lang="en-US" sz="2800" b="1" dirty="0">
                <a:solidFill>
                  <a:schemeClr val="bg1"/>
                </a:solidFill>
                <a:latin typeface="Century Gothic" panose="020B0502020202020204" pitchFamily="34" charset="0"/>
              </a:rPr>
              <a:t>1986</a:t>
            </a:r>
          </a:p>
        </p:txBody>
      </p:sp>
      <p:sp>
        <p:nvSpPr>
          <p:cNvPr id="7" name="TextBox 6">
            <a:extLst>
              <a:ext uri="{FF2B5EF4-FFF2-40B4-BE49-F238E27FC236}">
                <a16:creationId xmlns:a16="http://schemas.microsoft.com/office/drawing/2014/main" id="{1DCC781B-F89E-4A63-9536-0155B367E0AC}"/>
              </a:ext>
            </a:extLst>
          </p:cNvPr>
          <p:cNvSpPr txBox="1"/>
          <p:nvPr/>
        </p:nvSpPr>
        <p:spPr>
          <a:xfrm>
            <a:off x="9619632" y="2323577"/>
            <a:ext cx="1113955" cy="523220"/>
          </a:xfrm>
          <a:prstGeom prst="rect">
            <a:avLst/>
          </a:prstGeom>
          <a:noFill/>
        </p:spPr>
        <p:txBody>
          <a:bodyPr wrap="square" rtlCol="0">
            <a:spAutoFit/>
          </a:bodyPr>
          <a:lstStyle/>
          <a:p>
            <a:pPr algn="ctr"/>
            <a:r>
              <a:rPr lang="en-US" sz="2800" b="1" dirty="0">
                <a:solidFill>
                  <a:schemeClr val="bg1"/>
                </a:solidFill>
                <a:latin typeface="Century Gothic" panose="020B0502020202020204" pitchFamily="34" charset="0"/>
              </a:rPr>
              <a:t>1996</a:t>
            </a:r>
          </a:p>
        </p:txBody>
      </p:sp>
      <p:sp>
        <p:nvSpPr>
          <p:cNvPr id="10" name="TextBox 9">
            <a:extLst>
              <a:ext uri="{FF2B5EF4-FFF2-40B4-BE49-F238E27FC236}">
                <a16:creationId xmlns:a16="http://schemas.microsoft.com/office/drawing/2014/main" id="{A9D07C5F-278E-4F27-B665-02B09879F2CE}"/>
              </a:ext>
            </a:extLst>
          </p:cNvPr>
          <p:cNvSpPr txBox="1"/>
          <p:nvPr/>
        </p:nvSpPr>
        <p:spPr>
          <a:xfrm>
            <a:off x="4349450" y="4176822"/>
            <a:ext cx="1503850" cy="1169551"/>
          </a:xfrm>
          <a:prstGeom prst="rect">
            <a:avLst/>
          </a:prstGeom>
          <a:noFill/>
        </p:spPr>
        <p:txBody>
          <a:bodyPr wrap="square" rtlCol="0">
            <a:spAutoFit/>
          </a:bodyPr>
          <a:lstStyle/>
          <a:p>
            <a:pPr algn="ctr"/>
            <a:r>
              <a:rPr lang="en-US" sz="1400" b="1" dirty="0">
                <a:solidFill>
                  <a:schemeClr val="bg1"/>
                </a:solidFill>
                <a:latin typeface="Century Gothic" panose="020B0502020202020204" pitchFamily="34" charset="0"/>
              </a:rPr>
              <a:t>Increased income tax earmark to 100%</a:t>
            </a:r>
          </a:p>
          <a:p>
            <a:pPr algn="ctr"/>
            <a:r>
              <a:rPr lang="en-US" sz="1400" b="1" dirty="0">
                <a:solidFill>
                  <a:schemeClr val="bg1"/>
                </a:solidFill>
                <a:latin typeface="Century Gothic" panose="020B0502020202020204" pitchFamily="34" charset="0"/>
              </a:rPr>
              <a:t>HJR 2 (1946)</a:t>
            </a:r>
          </a:p>
        </p:txBody>
      </p:sp>
      <p:sp>
        <p:nvSpPr>
          <p:cNvPr id="12" name="TextBox 11">
            <a:extLst>
              <a:ext uri="{FF2B5EF4-FFF2-40B4-BE49-F238E27FC236}">
                <a16:creationId xmlns:a16="http://schemas.microsoft.com/office/drawing/2014/main" id="{601E00B5-44BD-48E0-89E6-4D9B2C718305}"/>
              </a:ext>
            </a:extLst>
          </p:cNvPr>
          <p:cNvSpPr txBox="1"/>
          <p:nvPr/>
        </p:nvSpPr>
        <p:spPr>
          <a:xfrm>
            <a:off x="2777834" y="2349948"/>
            <a:ext cx="1526107" cy="1384995"/>
          </a:xfrm>
          <a:prstGeom prst="rect">
            <a:avLst/>
          </a:prstGeom>
          <a:noFill/>
        </p:spPr>
        <p:txBody>
          <a:bodyPr wrap="square" rtlCol="0">
            <a:spAutoFit/>
          </a:bodyPr>
          <a:lstStyle/>
          <a:p>
            <a:pPr algn="ctr"/>
            <a:r>
              <a:rPr lang="en-US" sz="1400" b="1" dirty="0">
                <a:solidFill>
                  <a:schemeClr val="bg1"/>
                </a:solidFill>
                <a:latin typeface="Century Gothic" panose="020B0502020202020204" pitchFamily="34" charset="0"/>
              </a:rPr>
              <a:t>Enacted income tax earmark -</a:t>
            </a:r>
          </a:p>
          <a:p>
            <a:pPr algn="ctr"/>
            <a:r>
              <a:rPr lang="en-US" sz="1400" b="1" dirty="0">
                <a:solidFill>
                  <a:schemeClr val="bg1"/>
                </a:solidFill>
                <a:latin typeface="Century Gothic" panose="020B0502020202020204" pitchFamily="34" charset="0"/>
              </a:rPr>
              <a:t>75% to education</a:t>
            </a:r>
          </a:p>
          <a:p>
            <a:pPr algn="ctr"/>
            <a:r>
              <a:rPr lang="en-US" sz="1400" b="1" dirty="0">
                <a:solidFill>
                  <a:schemeClr val="bg1"/>
                </a:solidFill>
                <a:latin typeface="Century Gothic" panose="020B0502020202020204" pitchFamily="34" charset="0"/>
              </a:rPr>
              <a:t>SJR 2 (1930)</a:t>
            </a:r>
          </a:p>
        </p:txBody>
      </p:sp>
      <p:sp>
        <p:nvSpPr>
          <p:cNvPr id="14" name="TextBox 13">
            <a:extLst>
              <a:ext uri="{FF2B5EF4-FFF2-40B4-BE49-F238E27FC236}">
                <a16:creationId xmlns:a16="http://schemas.microsoft.com/office/drawing/2014/main" id="{1F1D49CA-AB54-4CE6-8000-D128CB49E428}"/>
              </a:ext>
            </a:extLst>
          </p:cNvPr>
          <p:cNvSpPr txBox="1"/>
          <p:nvPr/>
        </p:nvSpPr>
        <p:spPr>
          <a:xfrm>
            <a:off x="7637613" y="2016033"/>
            <a:ext cx="1864922" cy="1815882"/>
          </a:xfrm>
          <a:prstGeom prst="rect">
            <a:avLst/>
          </a:prstGeom>
          <a:noFill/>
        </p:spPr>
        <p:txBody>
          <a:bodyPr wrap="square" rtlCol="0">
            <a:spAutoFit/>
          </a:bodyPr>
          <a:lstStyle/>
          <a:p>
            <a:pPr algn="ctr"/>
            <a:r>
              <a:rPr lang="en-US" sz="1400" b="1" dirty="0">
                <a:solidFill>
                  <a:schemeClr val="bg1"/>
                </a:solidFill>
                <a:latin typeface="Century Gothic" panose="020B0502020202020204" pitchFamily="34" charset="0"/>
              </a:rPr>
              <a:t>Constitutional amendment to separately define the “higher education system” and “public education system”</a:t>
            </a:r>
          </a:p>
          <a:p>
            <a:pPr algn="ctr"/>
            <a:r>
              <a:rPr lang="en-US" sz="1400" b="1" dirty="0">
                <a:solidFill>
                  <a:schemeClr val="bg1"/>
                </a:solidFill>
                <a:latin typeface="Century Gothic" panose="020B0502020202020204" pitchFamily="34" charset="0"/>
              </a:rPr>
              <a:t>SJR 1 (1986)</a:t>
            </a:r>
          </a:p>
        </p:txBody>
      </p:sp>
      <p:sp>
        <p:nvSpPr>
          <p:cNvPr id="16" name="TextBox 15">
            <a:extLst>
              <a:ext uri="{FF2B5EF4-FFF2-40B4-BE49-F238E27FC236}">
                <a16:creationId xmlns:a16="http://schemas.microsoft.com/office/drawing/2014/main" id="{5CE0F9F9-F38B-491D-8ED4-A8B911F90C54}"/>
              </a:ext>
            </a:extLst>
          </p:cNvPr>
          <p:cNvSpPr txBox="1"/>
          <p:nvPr/>
        </p:nvSpPr>
        <p:spPr>
          <a:xfrm>
            <a:off x="9394354" y="4151027"/>
            <a:ext cx="1564512" cy="1169551"/>
          </a:xfrm>
          <a:prstGeom prst="rect">
            <a:avLst/>
          </a:prstGeom>
          <a:noFill/>
        </p:spPr>
        <p:txBody>
          <a:bodyPr wrap="square" rtlCol="0">
            <a:spAutoFit/>
          </a:bodyPr>
          <a:lstStyle/>
          <a:p>
            <a:pPr algn="ctr"/>
            <a:r>
              <a:rPr lang="en-US" sz="1400" b="1" dirty="0">
                <a:solidFill>
                  <a:schemeClr val="bg1"/>
                </a:solidFill>
                <a:latin typeface="Century Gothic" panose="020B0502020202020204" pitchFamily="34" charset="0"/>
              </a:rPr>
              <a:t>Added higher education to income tax earmark</a:t>
            </a:r>
          </a:p>
          <a:p>
            <a:pPr algn="ctr"/>
            <a:r>
              <a:rPr lang="en-US" sz="1400" b="1" dirty="0">
                <a:solidFill>
                  <a:schemeClr val="bg1"/>
                </a:solidFill>
                <a:latin typeface="Century Gothic" panose="020B0502020202020204" pitchFamily="34" charset="0"/>
              </a:rPr>
              <a:t>SJR 17 (1996)</a:t>
            </a:r>
          </a:p>
        </p:txBody>
      </p:sp>
      <p:sp>
        <p:nvSpPr>
          <p:cNvPr id="8" name="TextBox 7">
            <a:extLst>
              <a:ext uri="{FF2B5EF4-FFF2-40B4-BE49-F238E27FC236}">
                <a16:creationId xmlns:a16="http://schemas.microsoft.com/office/drawing/2014/main" id="{257A2416-0E30-4D22-937B-09BBCA9F0E43}"/>
              </a:ext>
            </a:extLst>
          </p:cNvPr>
          <p:cNvSpPr txBox="1"/>
          <p:nvPr/>
        </p:nvSpPr>
        <p:spPr>
          <a:xfrm>
            <a:off x="1196812" y="2361316"/>
            <a:ext cx="1028685" cy="523220"/>
          </a:xfrm>
          <a:prstGeom prst="rect">
            <a:avLst/>
          </a:prstGeom>
          <a:noFill/>
        </p:spPr>
        <p:txBody>
          <a:bodyPr wrap="square" rtlCol="0">
            <a:spAutoFit/>
          </a:bodyPr>
          <a:lstStyle/>
          <a:p>
            <a:r>
              <a:rPr lang="en-US" sz="2800" b="1" dirty="0">
                <a:solidFill>
                  <a:schemeClr val="bg1"/>
                </a:solidFill>
                <a:latin typeface="Century Gothic" panose="020B0502020202020204" pitchFamily="34" charset="0"/>
              </a:rPr>
              <a:t>1909</a:t>
            </a:r>
          </a:p>
        </p:txBody>
      </p:sp>
      <p:sp>
        <p:nvSpPr>
          <p:cNvPr id="32" name="TextBox 31">
            <a:extLst>
              <a:ext uri="{FF2B5EF4-FFF2-40B4-BE49-F238E27FC236}">
                <a16:creationId xmlns:a16="http://schemas.microsoft.com/office/drawing/2014/main" id="{3BCFB4A5-F9DE-4497-A3DA-1B8ACA24F0C4}"/>
              </a:ext>
            </a:extLst>
          </p:cNvPr>
          <p:cNvSpPr txBox="1"/>
          <p:nvPr/>
        </p:nvSpPr>
        <p:spPr>
          <a:xfrm>
            <a:off x="951181" y="4139492"/>
            <a:ext cx="1519727" cy="1384995"/>
          </a:xfrm>
          <a:prstGeom prst="rect">
            <a:avLst/>
          </a:prstGeom>
          <a:noFill/>
        </p:spPr>
        <p:txBody>
          <a:bodyPr wrap="square" rtlCol="0">
            <a:spAutoFit/>
          </a:bodyPr>
          <a:lstStyle/>
          <a:p>
            <a:pPr algn="ctr"/>
            <a:r>
              <a:rPr lang="en-US" sz="1400" b="1" dirty="0">
                <a:solidFill>
                  <a:schemeClr val="bg1"/>
                </a:solidFill>
                <a:latin typeface="Century Gothic" panose="020B0502020202020204" pitchFamily="34" charset="0"/>
              </a:rPr>
              <a:t>Adopted constitutional funding levels for public education</a:t>
            </a:r>
          </a:p>
          <a:p>
            <a:pPr algn="ctr"/>
            <a:r>
              <a:rPr lang="en-US" sz="1400" b="1" dirty="0">
                <a:solidFill>
                  <a:schemeClr val="bg1"/>
                </a:solidFill>
                <a:latin typeface="Century Gothic" panose="020B0502020202020204" pitchFamily="34" charset="0"/>
              </a:rPr>
              <a:t>SJR 2 (1909)</a:t>
            </a:r>
          </a:p>
        </p:txBody>
      </p:sp>
    </p:spTree>
    <p:extLst>
      <p:ext uri="{BB962C8B-B14F-4D97-AF65-F5344CB8AC3E}">
        <p14:creationId xmlns:p14="http://schemas.microsoft.com/office/powerpoint/2010/main" val="66730774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5C9E01-B42D-4D16-BB78-07FB357E653E}"/>
              </a:ext>
            </a:extLst>
          </p:cNvPr>
          <p:cNvSpPr>
            <a:spLocks noGrp="1"/>
          </p:cNvSpPr>
          <p:nvPr>
            <p:ph type="title"/>
          </p:nvPr>
        </p:nvSpPr>
        <p:spPr/>
        <p:txBody>
          <a:bodyPr/>
          <a:lstStyle/>
          <a:p>
            <a:r>
              <a:rPr lang="en-US" dirty="0"/>
              <a:t>Language over time</a:t>
            </a:r>
          </a:p>
        </p:txBody>
      </p:sp>
      <p:graphicFrame>
        <p:nvGraphicFramePr>
          <p:cNvPr id="4" name="Content Placeholder 3">
            <a:extLst>
              <a:ext uri="{FF2B5EF4-FFF2-40B4-BE49-F238E27FC236}">
                <a16:creationId xmlns:a16="http://schemas.microsoft.com/office/drawing/2014/main" id="{9DDF2D49-D47B-462A-8295-74515C4A29EB}"/>
              </a:ext>
            </a:extLst>
          </p:cNvPr>
          <p:cNvGraphicFramePr>
            <a:graphicFrameLocks noGrp="1"/>
          </p:cNvGraphicFramePr>
          <p:nvPr>
            <p:ph idx="1"/>
          </p:nvPr>
        </p:nvGraphicFramePr>
        <p:xfrm>
          <a:off x="838200" y="1825625"/>
          <a:ext cx="10515600" cy="4663440"/>
        </p:xfrm>
        <a:graphic>
          <a:graphicData uri="http://schemas.openxmlformats.org/drawingml/2006/table">
            <a:tbl>
              <a:tblPr firstRow="1" bandRow="1">
                <a:tableStyleId>{2D5ABB26-0587-4C30-8999-92F81FD0307C}</a:tableStyleId>
              </a:tblPr>
              <a:tblGrid>
                <a:gridCol w="1119554">
                  <a:extLst>
                    <a:ext uri="{9D8B030D-6E8A-4147-A177-3AD203B41FA5}">
                      <a16:colId xmlns:a16="http://schemas.microsoft.com/office/drawing/2014/main" val="1557078794"/>
                    </a:ext>
                  </a:extLst>
                </a:gridCol>
                <a:gridCol w="9396046">
                  <a:extLst>
                    <a:ext uri="{9D8B030D-6E8A-4147-A177-3AD203B41FA5}">
                      <a16:colId xmlns:a16="http://schemas.microsoft.com/office/drawing/2014/main" val="3511423640"/>
                    </a:ext>
                  </a:extLst>
                </a:gridCol>
              </a:tblGrid>
              <a:tr h="370840">
                <a:tc>
                  <a:txBody>
                    <a:bodyPr/>
                    <a:lstStyle/>
                    <a:p>
                      <a:r>
                        <a:rPr lang="en-US" sz="3200" b="1" dirty="0">
                          <a:solidFill>
                            <a:schemeClr val="bg1"/>
                          </a:solidFill>
                          <a:latin typeface="Century Gothic" panose="020B0502020202020204" pitchFamily="34" charset="0"/>
                        </a:rPr>
                        <a:t>1930</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bg1"/>
                          </a:solidFill>
                          <a:effectLst/>
                          <a:latin typeface="Century Gothic" panose="020B0502020202020204" pitchFamily="34" charset="0"/>
                        </a:rPr>
                        <a:t>“All revenue received from taxes on income or from taxes on intangible property shall be allocated as follows: 75 per cent thereof to the State district school fund and 25 per cent thereof to the State general fund and the State levies for such purposes shall be reduced annually in proportion to the revenues so allocated; provided that any surplus above the revenue required for the State district school fund as provided in Section 7 of this Article shall be paid into the State general fund</a:t>
                      </a:r>
                      <a:r>
                        <a:rPr lang="en-US" sz="1800" kern="1200">
                          <a:solidFill>
                            <a:schemeClr val="bg1"/>
                          </a:solidFill>
                          <a:effectLst/>
                          <a:latin typeface="Century Gothic" panose="020B0502020202020204" pitchFamily="34" charset="0"/>
                        </a:rPr>
                        <a:t>.” </a:t>
                      </a:r>
                      <a:endParaRPr lang="en-US" sz="1800" kern="1200" dirty="0">
                        <a:solidFill>
                          <a:schemeClr val="bg1"/>
                        </a:solidFill>
                        <a:effectLst/>
                        <a:latin typeface="Century Gothic" panose="020B0502020202020204" pitchFamily="34" charset="0"/>
                      </a:endParaRPr>
                    </a:p>
                    <a:p>
                      <a:endParaRPr lang="en-US" dirty="0">
                        <a:solidFill>
                          <a:schemeClr val="bg1"/>
                        </a:solidFill>
                        <a:latin typeface="Century Gothic" panose="020B0502020202020204" pitchFamily="34" charset="0"/>
                      </a:endParaRPr>
                    </a:p>
                  </a:txBody>
                  <a:tcPr/>
                </a:tc>
                <a:extLst>
                  <a:ext uri="{0D108BD9-81ED-4DB2-BD59-A6C34878D82A}">
                    <a16:rowId xmlns:a16="http://schemas.microsoft.com/office/drawing/2014/main" val="3024306735"/>
                  </a:ext>
                </a:extLst>
              </a:tr>
              <a:tr h="370840">
                <a:tc>
                  <a:txBody>
                    <a:bodyPr/>
                    <a:lstStyle/>
                    <a:p>
                      <a:r>
                        <a:rPr lang="en-US" sz="3200" b="1" dirty="0">
                          <a:solidFill>
                            <a:schemeClr val="bg1"/>
                          </a:solidFill>
                          <a:latin typeface="Century Gothic" panose="020B0502020202020204" pitchFamily="34" charset="0"/>
                        </a:rPr>
                        <a:t>1946</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bg1"/>
                          </a:solidFill>
                          <a:effectLst/>
                          <a:latin typeface="Century Gothic" panose="020B0502020202020204" pitchFamily="34" charset="0"/>
                        </a:rPr>
                        <a:t>“All revenue received from taxes on income or from taxes on intangible property shall be allocated to the support of the public school system as defined in Article X, Section 2 of this Constitution.”</a:t>
                      </a:r>
                    </a:p>
                    <a:p>
                      <a:endParaRPr lang="en-US" dirty="0">
                        <a:solidFill>
                          <a:schemeClr val="bg1"/>
                        </a:solidFill>
                        <a:latin typeface="Century Gothic" panose="020B0502020202020204" pitchFamily="34" charset="0"/>
                      </a:endParaRPr>
                    </a:p>
                  </a:txBody>
                  <a:tcPr/>
                </a:tc>
                <a:extLst>
                  <a:ext uri="{0D108BD9-81ED-4DB2-BD59-A6C34878D82A}">
                    <a16:rowId xmlns:a16="http://schemas.microsoft.com/office/drawing/2014/main" val="1355257231"/>
                  </a:ext>
                </a:extLst>
              </a:tr>
              <a:tr h="370840">
                <a:tc>
                  <a:txBody>
                    <a:bodyPr/>
                    <a:lstStyle/>
                    <a:p>
                      <a:r>
                        <a:rPr lang="en-US" sz="3200" b="1" dirty="0">
                          <a:solidFill>
                            <a:schemeClr val="bg1"/>
                          </a:solidFill>
                          <a:latin typeface="Century Gothic" panose="020B0502020202020204" pitchFamily="34" charset="0"/>
                        </a:rPr>
                        <a:t>1996</a:t>
                      </a:r>
                    </a:p>
                    <a:p>
                      <a:r>
                        <a:rPr lang="en-US" sz="1600" b="1" dirty="0">
                          <a:solidFill>
                            <a:schemeClr val="bg1"/>
                          </a:solidFill>
                          <a:latin typeface="Century Gothic" panose="020B0502020202020204" pitchFamily="34" charset="0"/>
                        </a:rPr>
                        <a:t>(current)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bg1"/>
                          </a:solidFill>
                          <a:effectLst/>
                          <a:latin typeface="Century Gothic" panose="020B0502020202020204" pitchFamily="34" charset="0"/>
                        </a:rPr>
                        <a:t>“All revenue received from taxes on income or from taxes on intangible property shall be allocated to the support of the public education system and the higher education system as defined in Article X, Section 2 of this Constitution.”</a:t>
                      </a:r>
                    </a:p>
                    <a:p>
                      <a:endParaRPr lang="en-US" dirty="0">
                        <a:solidFill>
                          <a:schemeClr val="bg1"/>
                        </a:solidFill>
                        <a:latin typeface="Century Gothic" panose="020B0502020202020204" pitchFamily="34" charset="0"/>
                      </a:endParaRPr>
                    </a:p>
                  </a:txBody>
                  <a:tcPr/>
                </a:tc>
                <a:extLst>
                  <a:ext uri="{0D108BD9-81ED-4DB2-BD59-A6C34878D82A}">
                    <a16:rowId xmlns:a16="http://schemas.microsoft.com/office/drawing/2014/main" val="2927116488"/>
                  </a:ext>
                </a:extLst>
              </a:tr>
            </a:tbl>
          </a:graphicData>
        </a:graphic>
      </p:graphicFrame>
    </p:spTree>
    <p:extLst>
      <p:ext uri="{BB962C8B-B14F-4D97-AF65-F5344CB8AC3E}">
        <p14:creationId xmlns:p14="http://schemas.microsoft.com/office/powerpoint/2010/main" val="81693330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7BAED1-91CA-4B0B-BE7B-26DABA72F02A}"/>
              </a:ext>
            </a:extLst>
          </p:cNvPr>
          <p:cNvSpPr>
            <a:spLocks noGrp="1"/>
          </p:cNvSpPr>
          <p:nvPr>
            <p:ph type="title"/>
          </p:nvPr>
        </p:nvSpPr>
        <p:spPr/>
        <p:txBody>
          <a:bodyPr>
            <a:normAutofit fontScale="90000"/>
          </a:bodyPr>
          <a:lstStyle/>
          <a:p>
            <a:pPr algn="ctr"/>
            <a:r>
              <a:rPr lang="en-US" dirty="0"/>
              <a:t>Education-related income tax earmarks in Other states</a:t>
            </a:r>
          </a:p>
        </p:txBody>
      </p:sp>
      <p:sp>
        <p:nvSpPr>
          <p:cNvPr id="3" name="Content Placeholder 2">
            <a:extLst>
              <a:ext uri="{FF2B5EF4-FFF2-40B4-BE49-F238E27FC236}">
                <a16:creationId xmlns:a16="http://schemas.microsoft.com/office/drawing/2014/main" id="{1BED617D-AA8D-43AD-8E02-8CBBCF457543}"/>
              </a:ext>
            </a:extLst>
          </p:cNvPr>
          <p:cNvSpPr>
            <a:spLocks noGrp="1"/>
          </p:cNvSpPr>
          <p:nvPr>
            <p:ph idx="1"/>
          </p:nvPr>
        </p:nvSpPr>
        <p:spPr/>
        <p:txBody>
          <a:bodyPr>
            <a:normAutofit lnSpcReduction="10000"/>
          </a:bodyPr>
          <a:lstStyle/>
          <a:p>
            <a:pPr>
              <a:spcBef>
                <a:spcPts val="2400"/>
              </a:spcBef>
            </a:pPr>
            <a:endParaRPr lang="en-US" dirty="0"/>
          </a:p>
          <a:p>
            <a:pPr>
              <a:spcBef>
                <a:spcPts val="0"/>
              </a:spcBef>
            </a:pPr>
            <a:r>
              <a:rPr lang="en-US" sz="2600" dirty="0"/>
              <a:t>44 states have a state income tax</a:t>
            </a:r>
          </a:p>
          <a:p>
            <a:pPr>
              <a:spcBef>
                <a:spcPts val="2400"/>
              </a:spcBef>
            </a:pPr>
            <a:r>
              <a:rPr lang="en-US" sz="2600" dirty="0"/>
              <a:t>9 states earmark some portion of income tax revenue for education</a:t>
            </a:r>
          </a:p>
          <a:p>
            <a:pPr>
              <a:spcBef>
                <a:spcPts val="2400"/>
              </a:spcBef>
            </a:pPr>
            <a:r>
              <a:rPr lang="en-US" sz="2600" dirty="0"/>
              <a:t>3 states earmark income tax revenue for education by state constitution </a:t>
            </a:r>
          </a:p>
          <a:p>
            <a:pPr>
              <a:spcBef>
                <a:spcPts val="2400"/>
              </a:spcBef>
            </a:pPr>
            <a:r>
              <a:rPr lang="en-US" sz="2600" dirty="0"/>
              <a:t>Amounts vary</a:t>
            </a:r>
          </a:p>
          <a:p>
            <a:pPr>
              <a:spcBef>
                <a:spcPts val="2400"/>
              </a:spcBef>
            </a:pPr>
            <a:r>
              <a:rPr lang="en-US" sz="2600" dirty="0"/>
              <a:t>Other states earmark portions of other revenue sources for education</a:t>
            </a:r>
          </a:p>
        </p:txBody>
      </p:sp>
    </p:spTree>
    <p:extLst>
      <p:ext uri="{BB962C8B-B14F-4D97-AF65-F5344CB8AC3E}">
        <p14:creationId xmlns:p14="http://schemas.microsoft.com/office/powerpoint/2010/main" val="148804129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3CE0E7-5309-4985-9D12-9A6504345A6B}"/>
              </a:ext>
            </a:extLst>
          </p:cNvPr>
          <p:cNvSpPr>
            <a:spLocks noGrp="1"/>
          </p:cNvSpPr>
          <p:nvPr>
            <p:ph type="title"/>
          </p:nvPr>
        </p:nvSpPr>
        <p:spPr/>
        <p:txBody>
          <a:bodyPr>
            <a:normAutofit/>
          </a:bodyPr>
          <a:lstStyle/>
          <a:p>
            <a:pPr algn="ctr"/>
            <a:r>
              <a:rPr lang="en-US" sz="3600" dirty="0"/>
              <a:t>Education-related income tax earmarks in Other states</a:t>
            </a:r>
          </a:p>
        </p:txBody>
      </p:sp>
      <p:graphicFrame>
        <p:nvGraphicFramePr>
          <p:cNvPr id="4" name="Table 4">
            <a:extLst>
              <a:ext uri="{FF2B5EF4-FFF2-40B4-BE49-F238E27FC236}">
                <a16:creationId xmlns:a16="http://schemas.microsoft.com/office/drawing/2014/main" id="{B394F7ED-FB6D-41EF-83B4-BF0198D10F86}"/>
              </a:ext>
            </a:extLst>
          </p:cNvPr>
          <p:cNvGraphicFramePr>
            <a:graphicFrameLocks noGrp="1"/>
          </p:cNvGraphicFramePr>
          <p:nvPr>
            <p:ph idx="1"/>
          </p:nvPr>
        </p:nvGraphicFramePr>
        <p:xfrm>
          <a:off x="545542" y="1582616"/>
          <a:ext cx="11100916" cy="4963886"/>
        </p:xfrm>
        <a:graphic>
          <a:graphicData uri="http://schemas.openxmlformats.org/drawingml/2006/table">
            <a:tbl>
              <a:tblPr firstRow="1" bandRow="1">
                <a:tableStyleId>{0E3FDE45-AF77-4B5C-9715-49D594BDF05E}</a:tableStyleId>
              </a:tblPr>
              <a:tblGrid>
                <a:gridCol w="1019072">
                  <a:extLst>
                    <a:ext uri="{9D8B030D-6E8A-4147-A177-3AD203B41FA5}">
                      <a16:colId xmlns:a16="http://schemas.microsoft.com/office/drawing/2014/main" val="1311893282"/>
                    </a:ext>
                  </a:extLst>
                </a:gridCol>
                <a:gridCol w="4958861">
                  <a:extLst>
                    <a:ext uri="{9D8B030D-6E8A-4147-A177-3AD203B41FA5}">
                      <a16:colId xmlns:a16="http://schemas.microsoft.com/office/drawing/2014/main" val="1836675590"/>
                    </a:ext>
                  </a:extLst>
                </a:gridCol>
                <a:gridCol w="2339171">
                  <a:extLst>
                    <a:ext uri="{9D8B030D-6E8A-4147-A177-3AD203B41FA5}">
                      <a16:colId xmlns:a16="http://schemas.microsoft.com/office/drawing/2014/main" val="175165385"/>
                    </a:ext>
                  </a:extLst>
                </a:gridCol>
                <a:gridCol w="2783812">
                  <a:extLst>
                    <a:ext uri="{9D8B030D-6E8A-4147-A177-3AD203B41FA5}">
                      <a16:colId xmlns:a16="http://schemas.microsoft.com/office/drawing/2014/main" val="1872574643"/>
                    </a:ext>
                  </a:extLst>
                </a:gridCol>
              </a:tblGrid>
              <a:tr h="278784">
                <a:tc>
                  <a:txBody>
                    <a:bodyPr/>
                    <a:lstStyle/>
                    <a:p>
                      <a:pPr algn="ctr"/>
                      <a:r>
                        <a:rPr lang="en-US" sz="1400" dirty="0">
                          <a:solidFill>
                            <a:schemeClr val="bg1"/>
                          </a:solidFill>
                        </a:rPr>
                        <a:t>State</a:t>
                      </a:r>
                    </a:p>
                  </a:txBody>
                  <a:tcPr anchor="ctr"/>
                </a:tc>
                <a:tc>
                  <a:txBody>
                    <a:bodyPr/>
                    <a:lstStyle/>
                    <a:p>
                      <a:pPr algn="ctr"/>
                      <a:r>
                        <a:rPr lang="en-US" sz="1400" dirty="0">
                          <a:solidFill>
                            <a:schemeClr val="bg1"/>
                          </a:solidFill>
                        </a:rPr>
                        <a:t>Earmark Description</a:t>
                      </a:r>
                    </a:p>
                  </a:txBody>
                  <a:tcPr anchor="ctr"/>
                </a:tc>
                <a:tc>
                  <a:txBody>
                    <a:bodyPr/>
                    <a:lstStyle/>
                    <a:p>
                      <a:pPr algn="ctr"/>
                      <a:r>
                        <a:rPr lang="en-US" sz="1400" dirty="0">
                          <a:solidFill>
                            <a:schemeClr val="bg1"/>
                          </a:solidFill>
                        </a:rPr>
                        <a:t>Citation</a:t>
                      </a:r>
                    </a:p>
                  </a:txBody>
                  <a:tcPr anchor="ctr"/>
                </a:tc>
                <a:tc>
                  <a:txBody>
                    <a:bodyPr/>
                    <a:lstStyle/>
                    <a:p>
                      <a:pPr algn="ctr"/>
                      <a:r>
                        <a:rPr lang="en-US" sz="1400" dirty="0">
                          <a:solidFill>
                            <a:schemeClr val="bg1"/>
                          </a:solidFill>
                        </a:rPr>
                        <a:t>Percentage Dedicated, 2005 (NCSL)</a:t>
                      </a:r>
                    </a:p>
                  </a:txBody>
                  <a:tcPr anchor="ctr"/>
                </a:tc>
                <a:extLst>
                  <a:ext uri="{0D108BD9-81ED-4DB2-BD59-A6C34878D82A}">
                    <a16:rowId xmlns:a16="http://schemas.microsoft.com/office/drawing/2014/main" val="4221517239"/>
                  </a:ext>
                </a:extLst>
              </a:tr>
              <a:tr h="487873">
                <a:tc>
                  <a:txBody>
                    <a:bodyPr/>
                    <a:lstStyle/>
                    <a:p>
                      <a:pPr algn="ctr"/>
                      <a:r>
                        <a:rPr lang="en-US" sz="1400" b="1" dirty="0">
                          <a:solidFill>
                            <a:schemeClr val="bg1"/>
                          </a:solidFill>
                        </a:rPr>
                        <a:t>Utah*</a:t>
                      </a:r>
                    </a:p>
                  </a:txBody>
                  <a:tcPr anchor="ctr"/>
                </a:tc>
                <a:tc>
                  <a:txBody>
                    <a:bodyPr/>
                    <a:lstStyle/>
                    <a:p>
                      <a:pPr algn="l"/>
                      <a:r>
                        <a:rPr lang="en-US" sz="1400" dirty="0">
                          <a:solidFill>
                            <a:schemeClr val="bg1"/>
                          </a:solidFill>
                        </a:rPr>
                        <a:t>100% of income tax revenue to public and higher education</a:t>
                      </a:r>
                    </a:p>
                  </a:txBody>
                  <a:tcPr anchor="ctr"/>
                </a:tc>
                <a:tc>
                  <a:txBody>
                    <a:bodyPr/>
                    <a:lstStyle/>
                    <a:p>
                      <a:pPr algn="ctr"/>
                      <a:r>
                        <a:rPr lang="en-US" sz="1400" dirty="0">
                          <a:solidFill>
                            <a:schemeClr val="bg1"/>
                          </a:solidFill>
                        </a:rPr>
                        <a:t>Utah Const. Art. XIII, sec. 5</a:t>
                      </a:r>
                    </a:p>
                  </a:txBody>
                  <a:tcPr anchor="ctr"/>
                </a:tc>
                <a:tc>
                  <a:txBody>
                    <a:bodyPr/>
                    <a:lstStyle/>
                    <a:p>
                      <a:pPr algn="ctr"/>
                      <a:r>
                        <a:rPr lang="en-US" sz="1400" dirty="0">
                          <a:solidFill>
                            <a:schemeClr val="bg1"/>
                          </a:solidFill>
                        </a:rPr>
                        <a:t>100%</a:t>
                      </a:r>
                    </a:p>
                  </a:txBody>
                  <a:tcPr anchor="ctr"/>
                </a:tc>
                <a:extLst>
                  <a:ext uri="{0D108BD9-81ED-4DB2-BD59-A6C34878D82A}">
                    <a16:rowId xmlns:a16="http://schemas.microsoft.com/office/drawing/2014/main" val="52733310"/>
                  </a:ext>
                </a:extLst>
              </a:tr>
              <a:tr h="427782">
                <a:tc>
                  <a:txBody>
                    <a:bodyPr/>
                    <a:lstStyle/>
                    <a:p>
                      <a:pPr algn="ctr"/>
                      <a:r>
                        <a:rPr lang="en-US" sz="1400" b="1" dirty="0">
                          <a:solidFill>
                            <a:schemeClr val="bg1"/>
                          </a:solidFill>
                        </a:rPr>
                        <a:t>Alabama</a:t>
                      </a:r>
                    </a:p>
                  </a:txBody>
                  <a:tcPr anchor="ctr"/>
                </a:tc>
                <a:tc>
                  <a:txBody>
                    <a:bodyPr/>
                    <a:lstStyle/>
                    <a:p>
                      <a:pPr algn="l"/>
                      <a:r>
                        <a:rPr lang="en-US" sz="1400" dirty="0">
                          <a:solidFill>
                            <a:schemeClr val="bg1"/>
                          </a:solidFill>
                        </a:rPr>
                        <a:t>Nearly all income tax revenue dedicated to public and higher education</a:t>
                      </a:r>
                    </a:p>
                  </a:txBody>
                  <a:tcPr anchor="ctr"/>
                </a:tc>
                <a:tc>
                  <a:txBody>
                    <a:bodyPr/>
                    <a:lstStyle/>
                    <a:p>
                      <a:pPr algn="ctr"/>
                      <a:r>
                        <a:rPr lang="en-US" sz="1400" dirty="0">
                          <a:solidFill>
                            <a:schemeClr val="bg1"/>
                          </a:solidFill>
                        </a:rPr>
                        <a:t>Ala. Code § 40-18-58</a:t>
                      </a:r>
                    </a:p>
                  </a:txBody>
                  <a:tcPr anchor="ctr"/>
                </a:tc>
                <a:tc>
                  <a:txBody>
                    <a:bodyPr/>
                    <a:lstStyle/>
                    <a:p>
                      <a:pPr algn="ctr"/>
                      <a:r>
                        <a:rPr lang="en-US" sz="1400" dirty="0">
                          <a:solidFill>
                            <a:schemeClr val="bg1"/>
                          </a:solidFill>
                        </a:rPr>
                        <a:t>97.9%</a:t>
                      </a:r>
                    </a:p>
                  </a:txBody>
                  <a:tcPr anchor="ctr"/>
                </a:tc>
                <a:extLst>
                  <a:ext uri="{0D108BD9-81ED-4DB2-BD59-A6C34878D82A}">
                    <a16:rowId xmlns:a16="http://schemas.microsoft.com/office/drawing/2014/main" val="296889151"/>
                  </a:ext>
                </a:extLst>
              </a:tr>
              <a:tr h="278784">
                <a:tc>
                  <a:txBody>
                    <a:bodyPr/>
                    <a:lstStyle/>
                    <a:p>
                      <a:pPr algn="ctr"/>
                      <a:r>
                        <a:rPr lang="en-US" sz="1400" b="1" dirty="0">
                          <a:solidFill>
                            <a:schemeClr val="bg1"/>
                          </a:solidFill>
                        </a:rPr>
                        <a:t>Michigan</a:t>
                      </a:r>
                    </a:p>
                  </a:txBody>
                  <a:tcPr anchor="ctr"/>
                </a:tc>
                <a:tc>
                  <a:txBody>
                    <a:bodyPr/>
                    <a:lstStyle/>
                    <a:p>
                      <a:pPr algn="l"/>
                      <a:r>
                        <a:rPr lang="en-US" sz="1400" dirty="0">
                          <a:solidFill>
                            <a:schemeClr val="bg1"/>
                          </a:solidFill>
                        </a:rPr>
                        <a:t>A percentage of gross income tax revenue for school districts, higher education, and school employee retirement  </a:t>
                      </a:r>
                    </a:p>
                  </a:txBody>
                  <a:tcPr anchor="ctr"/>
                </a:tc>
                <a:tc>
                  <a:txBody>
                    <a:bodyPr/>
                    <a:lstStyle/>
                    <a:p>
                      <a:pPr algn="ctr"/>
                      <a:r>
                        <a:rPr lang="en-US" sz="1400" dirty="0">
                          <a:solidFill>
                            <a:schemeClr val="bg1"/>
                          </a:solidFill>
                        </a:rPr>
                        <a:t>Mich. Comp. Laws § 206.51</a:t>
                      </a:r>
                    </a:p>
                  </a:txBody>
                  <a:tcPr anchor="ctr"/>
                </a:tc>
                <a:tc>
                  <a:txBody>
                    <a:bodyPr/>
                    <a:lstStyle/>
                    <a:p>
                      <a:pPr algn="ctr"/>
                      <a:r>
                        <a:rPr lang="en-US" sz="1400" dirty="0">
                          <a:solidFill>
                            <a:schemeClr val="bg1"/>
                          </a:solidFill>
                        </a:rPr>
                        <a:t>32.5%</a:t>
                      </a:r>
                    </a:p>
                  </a:txBody>
                  <a:tcPr anchor="ctr"/>
                </a:tc>
                <a:extLst>
                  <a:ext uri="{0D108BD9-81ED-4DB2-BD59-A6C34878D82A}">
                    <a16:rowId xmlns:a16="http://schemas.microsoft.com/office/drawing/2014/main" val="1000962152"/>
                  </a:ext>
                </a:extLst>
              </a:tr>
              <a:tr h="487873">
                <a:tc>
                  <a:txBody>
                    <a:bodyPr/>
                    <a:lstStyle/>
                    <a:p>
                      <a:pPr algn="ctr"/>
                      <a:r>
                        <a:rPr lang="en-US" sz="1400" b="1" dirty="0">
                          <a:solidFill>
                            <a:schemeClr val="bg1"/>
                          </a:solidFill>
                        </a:rPr>
                        <a:t>Oklahoma</a:t>
                      </a:r>
                    </a:p>
                  </a:txBody>
                  <a:tcPr anchor="ctr"/>
                </a:tc>
                <a:tc>
                  <a:txBody>
                    <a:bodyPr/>
                    <a:lstStyle/>
                    <a:p>
                      <a:pPr algn="l"/>
                      <a:r>
                        <a:rPr lang="en-US" sz="1400" dirty="0">
                          <a:solidFill>
                            <a:schemeClr val="bg1"/>
                          </a:solidFill>
                        </a:rPr>
                        <a:t>A portion of income tax revenue earmarked for teacher retirement and education reform programs</a:t>
                      </a:r>
                    </a:p>
                  </a:txBody>
                  <a:tcPr anchor="ctr"/>
                </a:tc>
                <a:tc>
                  <a:txBody>
                    <a:bodyPr/>
                    <a:lstStyle/>
                    <a:p>
                      <a:pPr algn="ctr"/>
                      <a:r>
                        <a:rPr lang="en-US" sz="1400" dirty="0">
                          <a:solidFill>
                            <a:schemeClr val="bg1"/>
                          </a:solidFill>
                        </a:rPr>
                        <a:t>Okla. Stat. Tit. 69 §§ 2352; 2355.1B</a:t>
                      </a:r>
                    </a:p>
                  </a:txBody>
                  <a:tcPr anchor="ctr"/>
                </a:tc>
                <a:tc>
                  <a:txBody>
                    <a:bodyPr/>
                    <a:lstStyle/>
                    <a:p>
                      <a:pPr algn="ctr"/>
                      <a:r>
                        <a:rPr lang="en-US" sz="1400" dirty="0">
                          <a:solidFill>
                            <a:schemeClr val="bg1"/>
                          </a:solidFill>
                        </a:rPr>
                        <a:t>Corporate: 20.3%</a:t>
                      </a:r>
                    </a:p>
                    <a:p>
                      <a:pPr algn="ctr"/>
                      <a:r>
                        <a:rPr lang="en-US" sz="1400" dirty="0">
                          <a:solidFill>
                            <a:schemeClr val="bg1"/>
                          </a:solidFill>
                        </a:rPr>
                        <a:t>Individual: 12.1%</a:t>
                      </a:r>
                    </a:p>
                  </a:txBody>
                  <a:tcPr anchor="ctr"/>
                </a:tc>
                <a:extLst>
                  <a:ext uri="{0D108BD9-81ED-4DB2-BD59-A6C34878D82A}">
                    <a16:rowId xmlns:a16="http://schemas.microsoft.com/office/drawing/2014/main" val="3940678754"/>
                  </a:ext>
                </a:extLst>
              </a:tr>
              <a:tr h="595256">
                <a:tc>
                  <a:txBody>
                    <a:bodyPr/>
                    <a:lstStyle/>
                    <a:p>
                      <a:pPr algn="ctr"/>
                      <a:r>
                        <a:rPr lang="en-US" sz="1400" b="1" dirty="0">
                          <a:solidFill>
                            <a:schemeClr val="bg1"/>
                          </a:solidFill>
                        </a:rPr>
                        <a:t>New York</a:t>
                      </a:r>
                    </a:p>
                  </a:txBody>
                  <a:tcPr anchor="ctr"/>
                </a:tc>
                <a:tc>
                  <a:txBody>
                    <a:bodyPr/>
                    <a:lstStyle/>
                    <a:p>
                      <a:pPr algn="l"/>
                      <a:r>
                        <a:rPr lang="en-US" sz="1400" dirty="0">
                          <a:solidFill>
                            <a:schemeClr val="bg1"/>
                          </a:solidFill>
                        </a:rPr>
                        <a:t>An amount necessary to fund the School Tax Relief Program (provides eligible homeowners relief from property taxes)</a:t>
                      </a:r>
                    </a:p>
                  </a:txBody>
                  <a:tcPr anchor="ctr"/>
                </a:tc>
                <a:tc>
                  <a:txBody>
                    <a:bodyPr/>
                    <a:lstStyle/>
                    <a:p>
                      <a:pPr algn="ctr"/>
                      <a:r>
                        <a:rPr lang="en-US" sz="1400" dirty="0">
                          <a:solidFill>
                            <a:schemeClr val="bg1"/>
                          </a:solidFill>
                        </a:rPr>
                        <a:t>N.Y. Law § 97-rrr</a:t>
                      </a:r>
                    </a:p>
                  </a:txBody>
                  <a:tcPr anchor="ctr"/>
                </a:tc>
                <a:tc>
                  <a:txBody>
                    <a:bodyPr/>
                    <a:lstStyle/>
                    <a:p>
                      <a:pPr algn="ctr"/>
                      <a:r>
                        <a:rPr lang="en-US" sz="1400" dirty="0">
                          <a:solidFill>
                            <a:schemeClr val="bg1"/>
                          </a:solidFill>
                        </a:rPr>
                        <a:t>10.9%</a:t>
                      </a:r>
                    </a:p>
                  </a:txBody>
                  <a:tcPr anchor="ctr"/>
                </a:tc>
                <a:extLst>
                  <a:ext uri="{0D108BD9-81ED-4DB2-BD59-A6C34878D82A}">
                    <a16:rowId xmlns:a16="http://schemas.microsoft.com/office/drawing/2014/main" val="2088390664"/>
                  </a:ext>
                </a:extLst>
              </a:tr>
              <a:tr h="571500">
                <a:tc>
                  <a:txBody>
                    <a:bodyPr/>
                    <a:lstStyle/>
                    <a:p>
                      <a:pPr algn="ctr"/>
                      <a:r>
                        <a:rPr lang="en-US" sz="1400" b="1" dirty="0">
                          <a:solidFill>
                            <a:schemeClr val="bg1"/>
                          </a:solidFill>
                        </a:rPr>
                        <a:t>Ohio*</a:t>
                      </a:r>
                    </a:p>
                  </a:txBody>
                  <a:tcPr anchor="ctr"/>
                </a:tc>
                <a:tc>
                  <a:txBody>
                    <a:bodyPr/>
                    <a:lstStyle/>
                    <a:p>
                      <a:pPr algn="l"/>
                      <a:r>
                        <a:rPr lang="en-US" sz="1400" dirty="0">
                          <a:solidFill>
                            <a:schemeClr val="bg1"/>
                          </a:solidFill>
                        </a:rPr>
                        <a:t>A portion of income tax revenue collected by the state is returned to local school districts</a:t>
                      </a:r>
                    </a:p>
                  </a:txBody>
                  <a:tcPr anchor="ctr"/>
                </a:tc>
                <a:tc>
                  <a:txBody>
                    <a:bodyPr/>
                    <a:lstStyle/>
                    <a:p>
                      <a:pPr algn="ctr"/>
                      <a:r>
                        <a:rPr lang="en-US" sz="1400" dirty="0">
                          <a:solidFill>
                            <a:schemeClr val="bg1"/>
                          </a:solidFill>
                        </a:rPr>
                        <a:t>Ohio Const. Art. XII, sec. 9</a:t>
                      </a:r>
                    </a:p>
                  </a:txBody>
                  <a:tcPr anchor="ctr"/>
                </a:tc>
                <a:tc>
                  <a:txBody>
                    <a:bodyPr/>
                    <a:lstStyle/>
                    <a:p>
                      <a:pPr algn="ctr"/>
                      <a:r>
                        <a:rPr lang="en-US" sz="1400" dirty="0">
                          <a:solidFill>
                            <a:schemeClr val="bg1"/>
                          </a:solidFill>
                        </a:rPr>
                        <a:t>Unclear, less than 9%</a:t>
                      </a:r>
                    </a:p>
                  </a:txBody>
                  <a:tcPr anchor="ctr"/>
                </a:tc>
                <a:extLst>
                  <a:ext uri="{0D108BD9-81ED-4DB2-BD59-A6C34878D82A}">
                    <a16:rowId xmlns:a16="http://schemas.microsoft.com/office/drawing/2014/main" val="4148799629"/>
                  </a:ext>
                </a:extLst>
              </a:tr>
              <a:tr h="413657">
                <a:tc>
                  <a:txBody>
                    <a:bodyPr/>
                    <a:lstStyle/>
                    <a:p>
                      <a:pPr algn="ctr"/>
                      <a:r>
                        <a:rPr lang="en-US" sz="1400" b="1" dirty="0">
                          <a:solidFill>
                            <a:schemeClr val="bg1"/>
                          </a:solidFill>
                        </a:rPr>
                        <a:t>Colorado*</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bg1"/>
                          </a:solidFill>
                        </a:rPr>
                        <a:t>0.033% of taxable income for public education</a:t>
                      </a:r>
                    </a:p>
                  </a:txBody>
                  <a:tcPr anchor="ctr"/>
                </a:tc>
                <a:tc>
                  <a:txBody>
                    <a:bodyPr/>
                    <a:lstStyle/>
                    <a:p>
                      <a:pPr algn="ctr"/>
                      <a:r>
                        <a:rPr lang="en-US" sz="1400" dirty="0">
                          <a:solidFill>
                            <a:schemeClr val="bg1"/>
                          </a:solidFill>
                        </a:rPr>
                        <a:t>Colo. Const. Art. IX, sec. 17</a:t>
                      </a:r>
                    </a:p>
                  </a:txBody>
                  <a:tcPr anchor="ctr"/>
                </a:tc>
                <a:tc>
                  <a:txBody>
                    <a:bodyPr/>
                    <a:lstStyle/>
                    <a:p>
                      <a:pPr algn="ctr"/>
                      <a:r>
                        <a:rPr lang="en-US" sz="1400" dirty="0">
                          <a:solidFill>
                            <a:schemeClr val="bg1"/>
                          </a:solidFill>
                        </a:rPr>
                        <a:t>7.8%</a:t>
                      </a:r>
                    </a:p>
                  </a:txBody>
                  <a:tcPr anchor="ctr"/>
                </a:tc>
                <a:extLst>
                  <a:ext uri="{0D108BD9-81ED-4DB2-BD59-A6C34878D82A}">
                    <a16:rowId xmlns:a16="http://schemas.microsoft.com/office/drawing/2014/main" val="854932890"/>
                  </a:ext>
                </a:extLst>
              </a:tr>
              <a:tr h="487873">
                <a:tc>
                  <a:txBody>
                    <a:bodyPr/>
                    <a:lstStyle/>
                    <a:p>
                      <a:pPr algn="ctr"/>
                      <a:r>
                        <a:rPr lang="en-US" sz="1400" b="1" dirty="0">
                          <a:solidFill>
                            <a:schemeClr val="bg1"/>
                          </a:solidFill>
                        </a:rPr>
                        <a:t>Arkansas</a:t>
                      </a:r>
                    </a:p>
                  </a:txBody>
                  <a:tcPr anchor="ctr"/>
                </a:tc>
                <a:tc>
                  <a:txBody>
                    <a:bodyPr/>
                    <a:lstStyle/>
                    <a:p>
                      <a:pPr algn="l"/>
                      <a:r>
                        <a:rPr lang="en-US" sz="1400" dirty="0">
                          <a:solidFill>
                            <a:schemeClr val="bg1"/>
                          </a:solidFill>
                        </a:rPr>
                        <a:t>Portion of corporate income tax revenue for improvement of state post-secondary technical colleges and schools</a:t>
                      </a:r>
                    </a:p>
                  </a:txBody>
                  <a:tcPr anchor="ctr"/>
                </a:tc>
                <a:tc>
                  <a:txBody>
                    <a:bodyPr/>
                    <a:lstStyle/>
                    <a:p>
                      <a:pPr algn="ctr"/>
                      <a:r>
                        <a:rPr lang="en-US" sz="1400" dirty="0">
                          <a:solidFill>
                            <a:schemeClr val="bg1"/>
                          </a:solidFill>
                        </a:rPr>
                        <a:t>Ark. Code §§ 19-6-301; 26-51-205</a:t>
                      </a:r>
                    </a:p>
                  </a:txBody>
                  <a:tcPr anchor="ctr"/>
                </a:tc>
                <a:tc>
                  <a:txBody>
                    <a:bodyPr/>
                    <a:lstStyle/>
                    <a:p>
                      <a:pPr algn="ctr"/>
                      <a:r>
                        <a:rPr lang="en-US" sz="1400" dirty="0">
                          <a:solidFill>
                            <a:schemeClr val="bg1"/>
                          </a:solidFill>
                        </a:rPr>
                        <a:t>4.2%</a:t>
                      </a:r>
                    </a:p>
                  </a:txBody>
                  <a:tcPr anchor="ctr"/>
                </a:tc>
                <a:extLst>
                  <a:ext uri="{0D108BD9-81ED-4DB2-BD59-A6C34878D82A}">
                    <a16:rowId xmlns:a16="http://schemas.microsoft.com/office/drawing/2014/main" val="4075947951"/>
                  </a:ext>
                </a:extLst>
              </a:tr>
              <a:tr h="487873">
                <a:tc>
                  <a:txBody>
                    <a:bodyPr/>
                    <a:lstStyle/>
                    <a:p>
                      <a:pPr algn="ctr"/>
                      <a:r>
                        <a:rPr lang="en-US" sz="1400" b="1" dirty="0">
                          <a:solidFill>
                            <a:schemeClr val="bg1"/>
                          </a:solidFill>
                        </a:rPr>
                        <a:t>Idaho</a:t>
                      </a:r>
                    </a:p>
                  </a:txBody>
                  <a:tcPr anchor="ctr"/>
                </a:tc>
                <a:tc>
                  <a:txBody>
                    <a:bodyPr/>
                    <a:lstStyle/>
                    <a:p>
                      <a:pPr algn="l"/>
                      <a:r>
                        <a:rPr lang="en-US" sz="1400" dirty="0">
                          <a:solidFill>
                            <a:schemeClr val="bg1"/>
                          </a:solidFill>
                        </a:rPr>
                        <a:t>50% of income tax paid on state lottery winnings for public school substance abuse programs</a:t>
                      </a:r>
                    </a:p>
                  </a:txBody>
                  <a:tcPr anchor="ctr"/>
                </a:tc>
                <a:tc>
                  <a:txBody>
                    <a:bodyPr/>
                    <a:lstStyle/>
                    <a:p>
                      <a:pPr algn="ctr"/>
                      <a:r>
                        <a:rPr lang="en-US" sz="1400" dirty="0">
                          <a:solidFill>
                            <a:schemeClr val="bg1"/>
                          </a:solidFill>
                        </a:rPr>
                        <a:t>Idaho Code § 40-18-58</a:t>
                      </a:r>
                    </a:p>
                  </a:txBody>
                  <a:tcPr anchor="ctr"/>
                </a:tc>
                <a:tc>
                  <a:txBody>
                    <a:bodyPr/>
                    <a:lstStyle/>
                    <a:p>
                      <a:pPr algn="ctr"/>
                      <a:r>
                        <a:rPr lang="en-US" sz="1400" dirty="0">
                          <a:solidFill>
                            <a:schemeClr val="bg1"/>
                          </a:solidFill>
                        </a:rPr>
                        <a:t>0.5%</a:t>
                      </a:r>
                    </a:p>
                  </a:txBody>
                  <a:tcPr anchor="ctr"/>
                </a:tc>
                <a:extLst>
                  <a:ext uri="{0D108BD9-81ED-4DB2-BD59-A6C34878D82A}">
                    <a16:rowId xmlns:a16="http://schemas.microsoft.com/office/drawing/2014/main" val="1031751150"/>
                  </a:ext>
                </a:extLst>
              </a:tr>
            </a:tbl>
          </a:graphicData>
        </a:graphic>
      </p:graphicFrame>
      <p:sp>
        <p:nvSpPr>
          <p:cNvPr id="3" name="TextBox 2">
            <a:extLst>
              <a:ext uri="{FF2B5EF4-FFF2-40B4-BE49-F238E27FC236}">
                <a16:creationId xmlns:a16="http://schemas.microsoft.com/office/drawing/2014/main" id="{C35A0DA8-22EA-4CFF-AFFD-A9AB7AB8E1D8}"/>
              </a:ext>
            </a:extLst>
          </p:cNvPr>
          <p:cNvSpPr txBox="1"/>
          <p:nvPr/>
        </p:nvSpPr>
        <p:spPr>
          <a:xfrm>
            <a:off x="8735786" y="6581001"/>
            <a:ext cx="2813957" cy="276999"/>
          </a:xfrm>
          <a:prstGeom prst="rect">
            <a:avLst/>
          </a:prstGeom>
          <a:noFill/>
        </p:spPr>
        <p:txBody>
          <a:bodyPr wrap="square" rtlCol="0">
            <a:spAutoFit/>
          </a:bodyPr>
          <a:lstStyle/>
          <a:p>
            <a:r>
              <a:rPr lang="en-US" sz="1200" dirty="0">
                <a:solidFill>
                  <a:schemeClr val="bg1"/>
                </a:solidFill>
              </a:rPr>
              <a:t>*earmark provided by state constitution</a:t>
            </a:r>
          </a:p>
        </p:txBody>
      </p:sp>
    </p:spTree>
    <p:extLst>
      <p:ext uri="{BB962C8B-B14F-4D97-AF65-F5344CB8AC3E}">
        <p14:creationId xmlns:p14="http://schemas.microsoft.com/office/powerpoint/2010/main" val="416621923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8156" y="804334"/>
            <a:ext cx="3428533" cy="5249335"/>
          </a:xfrm>
        </p:spPr>
        <p:txBody>
          <a:bodyPr>
            <a:normAutofit/>
          </a:bodyPr>
          <a:lstStyle/>
          <a:p>
            <a:pPr algn="ctr"/>
            <a:r>
              <a:rPr lang="en-US" sz="4400" dirty="0"/>
              <a:t>Past proposals not adopted</a:t>
            </a:r>
            <a:br>
              <a:rPr lang="en-US" sz="4400" dirty="0"/>
            </a:br>
            <a:r>
              <a:rPr lang="en-US" sz="2800" dirty="0"/>
              <a:t>(1997 to Present)</a:t>
            </a:r>
          </a:p>
        </p:txBody>
      </p:sp>
      <p:sp>
        <p:nvSpPr>
          <p:cNvPr id="3" name="Content Placeholder 2"/>
          <p:cNvSpPr>
            <a:spLocks noGrp="1"/>
          </p:cNvSpPr>
          <p:nvPr>
            <p:ph idx="1"/>
          </p:nvPr>
        </p:nvSpPr>
        <p:spPr>
          <a:xfrm>
            <a:off x="4911045" y="1535854"/>
            <a:ext cx="7175443" cy="4272163"/>
          </a:xfrm>
        </p:spPr>
        <p:txBody>
          <a:bodyPr anchor="ctr">
            <a:noAutofit/>
          </a:bodyPr>
          <a:lstStyle/>
          <a:p>
            <a:pPr>
              <a:spcBef>
                <a:spcPts val="600"/>
              </a:spcBef>
              <a:spcAft>
                <a:spcPts val="1200"/>
              </a:spcAft>
            </a:pPr>
            <a:r>
              <a:rPr lang="en-US" sz="2200" b="1" dirty="0"/>
              <a:t>2019 General Session S.J.R. 3 (</a:t>
            </a:r>
            <a:r>
              <a:rPr lang="en-US" sz="2200" b="1" dirty="0" err="1"/>
              <a:t>McCay</a:t>
            </a:r>
            <a:r>
              <a:rPr lang="en-US" sz="2200" b="1" dirty="0"/>
              <a:t>/Stratton)</a:t>
            </a:r>
          </a:p>
          <a:p>
            <a:pPr lvl="1">
              <a:spcBef>
                <a:spcPts val="600"/>
              </a:spcBef>
              <a:spcAft>
                <a:spcPts val="1200"/>
              </a:spcAft>
            </a:pPr>
            <a:r>
              <a:rPr lang="en-US" sz="2000" dirty="0"/>
              <a:t>Allow income tax revenue to be used to provide services for the poor, disabled, and elderly</a:t>
            </a:r>
          </a:p>
          <a:p>
            <a:pPr>
              <a:spcBef>
                <a:spcPts val="600"/>
              </a:spcBef>
              <a:spcAft>
                <a:spcPts val="1200"/>
              </a:spcAft>
            </a:pPr>
            <a:r>
              <a:rPr lang="en-US" sz="2200" b="1" dirty="0"/>
              <a:t>2016 General Session S.J.R. 4 (</a:t>
            </a:r>
            <a:r>
              <a:rPr lang="en-US" sz="2200" b="1" dirty="0" err="1"/>
              <a:t>Dabakis</a:t>
            </a:r>
            <a:r>
              <a:rPr lang="en-US" sz="2200" b="1" dirty="0"/>
              <a:t>)</a:t>
            </a:r>
          </a:p>
          <a:p>
            <a:pPr lvl="1">
              <a:spcBef>
                <a:spcPts val="600"/>
              </a:spcBef>
              <a:spcAft>
                <a:spcPts val="1200"/>
              </a:spcAft>
            </a:pPr>
            <a:r>
              <a:rPr lang="en-US" sz="2000" dirty="0"/>
              <a:t>Repeal 1996 amendment by prohibiting use of income tax revenue for higher education</a:t>
            </a:r>
          </a:p>
        </p:txBody>
      </p:sp>
      <p:cxnSp>
        <p:nvCxnSpPr>
          <p:cNvPr id="6" name="Straight Connector 5">
            <a:extLst>
              <a:ext uri="{FF2B5EF4-FFF2-40B4-BE49-F238E27FC236}">
                <a16:creationId xmlns:a16="http://schemas.microsoft.com/office/drawing/2014/main" id="{A33532B5-0821-4655-B1CF-0FEB07EF73E3}"/>
              </a:ext>
            </a:extLst>
          </p:cNvPr>
          <p:cNvCxnSpPr/>
          <p:nvPr/>
        </p:nvCxnSpPr>
        <p:spPr>
          <a:xfrm>
            <a:off x="4549141" y="1710690"/>
            <a:ext cx="0" cy="343662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5684778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8156" y="804334"/>
            <a:ext cx="3428533" cy="5249335"/>
          </a:xfrm>
        </p:spPr>
        <p:txBody>
          <a:bodyPr>
            <a:normAutofit/>
          </a:bodyPr>
          <a:lstStyle/>
          <a:p>
            <a:pPr algn="ctr"/>
            <a:r>
              <a:rPr lang="en-US" sz="4000" dirty="0"/>
              <a:t>Historical impact of education earmark</a:t>
            </a:r>
          </a:p>
        </p:txBody>
      </p:sp>
      <p:sp>
        <p:nvSpPr>
          <p:cNvPr id="3" name="Content Placeholder 2"/>
          <p:cNvSpPr>
            <a:spLocks noGrp="1"/>
          </p:cNvSpPr>
          <p:nvPr>
            <p:ph idx="1"/>
          </p:nvPr>
        </p:nvSpPr>
        <p:spPr>
          <a:xfrm>
            <a:off x="4911045" y="1535854"/>
            <a:ext cx="7175443" cy="4272163"/>
          </a:xfrm>
        </p:spPr>
        <p:txBody>
          <a:bodyPr anchor="ctr">
            <a:noAutofit/>
          </a:bodyPr>
          <a:lstStyle/>
          <a:p>
            <a:pPr>
              <a:spcBef>
                <a:spcPts val="600"/>
              </a:spcBef>
              <a:spcAft>
                <a:spcPts val="1200"/>
              </a:spcAft>
            </a:pPr>
            <a:r>
              <a:rPr lang="en-US" sz="2200" b="1" dirty="0"/>
              <a:t>Historically there has not been a strong correlation between income tax revenue changes and public education appropriation changes.</a:t>
            </a:r>
          </a:p>
          <a:p>
            <a:pPr>
              <a:spcBef>
                <a:spcPts val="600"/>
              </a:spcBef>
              <a:spcAft>
                <a:spcPts val="1200"/>
              </a:spcAft>
            </a:pPr>
            <a:r>
              <a:rPr lang="en-US" sz="2200" b="1" dirty="0"/>
              <a:t>Policymakers smooth revenue volatility to provide relatively stable funding for public education throughout the business cycle.</a:t>
            </a:r>
          </a:p>
        </p:txBody>
      </p:sp>
      <p:cxnSp>
        <p:nvCxnSpPr>
          <p:cNvPr id="6" name="Straight Connector 5">
            <a:extLst>
              <a:ext uri="{FF2B5EF4-FFF2-40B4-BE49-F238E27FC236}">
                <a16:creationId xmlns:a16="http://schemas.microsoft.com/office/drawing/2014/main" id="{A33532B5-0821-4655-B1CF-0FEB07EF73E3}"/>
              </a:ext>
            </a:extLst>
          </p:cNvPr>
          <p:cNvCxnSpPr/>
          <p:nvPr/>
        </p:nvCxnSpPr>
        <p:spPr>
          <a:xfrm>
            <a:off x="4549141" y="1710690"/>
            <a:ext cx="0" cy="343662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4763855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2A81D2B-F3D0-4F23-9470-05E18E95EF18}"/>
              </a:ext>
            </a:extLst>
          </p:cNvPr>
          <p:cNvPicPr>
            <a:picLocks noChangeAspect="1"/>
          </p:cNvPicPr>
          <p:nvPr/>
        </p:nvPicPr>
        <p:blipFill>
          <a:blip r:embed="rId2"/>
          <a:stretch>
            <a:fillRect/>
          </a:stretch>
        </p:blipFill>
        <p:spPr>
          <a:xfrm>
            <a:off x="931707" y="0"/>
            <a:ext cx="10328586" cy="6858000"/>
          </a:xfrm>
          <a:prstGeom prst="rect">
            <a:avLst/>
          </a:prstGeom>
        </p:spPr>
      </p:pic>
    </p:spTree>
    <p:extLst>
      <p:ext uri="{BB962C8B-B14F-4D97-AF65-F5344CB8AC3E}">
        <p14:creationId xmlns:p14="http://schemas.microsoft.com/office/powerpoint/2010/main" val="108243592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FPEA">
            <a:hlinkClick r:id="" action="ppaction://media"/>
            <a:extLst>
              <a:ext uri="{FF2B5EF4-FFF2-40B4-BE49-F238E27FC236}">
                <a16:creationId xmlns:a16="http://schemas.microsoft.com/office/drawing/2014/main" id="{38ACB15D-E24F-4522-ACAE-3237B3EF3B73}"/>
              </a:ext>
            </a:extLst>
          </p:cNvPr>
          <p:cNvPicPr>
            <a:picLocks noChangeAspect="1"/>
          </p:cNvPicPr>
          <p:nvPr>
            <a:videoFile r:link="rId1"/>
            <p:extLst>
              <p:ext uri="{DAA4B4D4-6D71-4841-9C94-3DE7FCFB9230}">
                <p14:media xmlns:p14="http://schemas.microsoft.com/office/powerpoint/2010/main" r:embed="rId2">
                  <p14:trim st="2514"/>
                </p14:media>
              </p:ext>
            </p:extLst>
          </p:nvPr>
        </p:nvPicPr>
        <p:blipFill>
          <a:blip r:embed="rId4"/>
          <a:stretch>
            <a:fillRect/>
          </a:stretch>
        </p:blipFill>
        <p:spPr>
          <a:xfrm>
            <a:off x="11837" y="0"/>
            <a:ext cx="12192000" cy="6835775"/>
          </a:xfrm>
          <a:prstGeom prst="rect">
            <a:avLst/>
          </a:prstGeom>
        </p:spPr>
      </p:pic>
    </p:spTree>
    <p:extLst>
      <p:ext uri="{BB962C8B-B14F-4D97-AF65-F5344CB8AC3E}">
        <p14:creationId xmlns:p14="http://schemas.microsoft.com/office/powerpoint/2010/main" val="2554500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4687"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EAEnrollment">
            <a:hlinkClick r:id="" action="ppaction://media"/>
            <a:extLst>
              <a:ext uri="{FF2B5EF4-FFF2-40B4-BE49-F238E27FC236}">
                <a16:creationId xmlns:a16="http://schemas.microsoft.com/office/drawing/2014/main" id="{13C11527-7F17-4900-90B1-510D29B73BA7}"/>
              </a:ext>
            </a:extLst>
          </p:cNvPr>
          <p:cNvPicPr>
            <a:picLocks noChangeAspect="1"/>
          </p:cNvPicPr>
          <p:nvPr>
            <a:videoFile r:link="rId1"/>
            <p:extLst>
              <p:ext uri="{DAA4B4D4-6D71-4841-9C94-3DE7FCFB9230}">
                <p14:media xmlns:p14="http://schemas.microsoft.com/office/powerpoint/2010/main" r:embed="rId2">
                  <p14:trim st="5426"/>
                </p14:media>
              </p:ext>
            </p:extLst>
          </p:nvPr>
        </p:nvPicPr>
        <p:blipFill>
          <a:blip r:embed="rId4"/>
          <a:stretch>
            <a:fillRect/>
          </a:stretch>
        </p:blipFill>
        <p:spPr>
          <a:xfrm>
            <a:off x="0" y="22225"/>
            <a:ext cx="12192000" cy="6835775"/>
          </a:xfrm>
          <a:prstGeom prst="rect">
            <a:avLst/>
          </a:prstGeom>
        </p:spPr>
      </p:pic>
    </p:spTree>
    <p:extLst>
      <p:ext uri="{BB962C8B-B14F-4D97-AF65-F5344CB8AC3E}">
        <p14:creationId xmlns:p14="http://schemas.microsoft.com/office/powerpoint/2010/main" val="473484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424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28B8BD-310E-494C-A42B-00F883D90554}"/>
              </a:ext>
            </a:extLst>
          </p:cNvPr>
          <p:cNvSpPr>
            <a:spLocks noGrp="1"/>
          </p:cNvSpPr>
          <p:nvPr>
            <p:ph type="title"/>
          </p:nvPr>
        </p:nvSpPr>
        <p:spPr/>
        <p:txBody>
          <a:bodyPr>
            <a:normAutofit/>
          </a:bodyPr>
          <a:lstStyle/>
          <a:p>
            <a:r>
              <a:rPr lang="en-US" dirty="0"/>
              <a:t>Do we have A “Spending Problem”?</a:t>
            </a:r>
          </a:p>
        </p:txBody>
      </p:sp>
      <p:sp>
        <p:nvSpPr>
          <p:cNvPr id="5" name="Text Placeholder 4">
            <a:extLst>
              <a:ext uri="{FF2B5EF4-FFF2-40B4-BE49-F238E27FC236}">
                <a16:creationId xmlns:a16="http://schemas.microsoft.com/office/drawing/2014/main" id="{6A97125E-8CE9-9645-88AF-D6F53ECEB369}"/>
              </a:ext>
            </a:extLst>
          </p:cNvPr>
          <p:cNvSpPr>
            <a:spLocks noGrp="1"/>
          </p:cNvSpPr>
          <p:nvPr>
            <p:ph type="body" sz="half" idx="2"/>
          </p:nvPr>
        </p:nvSpPr>
        <p:spPr/>
        <p:txBody>
          <a:bodyPr/>
          <a:lstStyle/>
          <a:p>
            <a:pPr marL="285750" indent="-285750">
              <a:buFont typeface="Arial" panose="020B0604020202020204" pitchFamily="34" charset="0"/>
              <a:buChar char="•"/>
            </a:pPr>
            <a:r>
              <a:rPr lang="en-US" dirty="0">
                <a:solidFill>
                  <a:schemeClr val="bg1">
                    <a:lumMod val="40000"/>
                    <a:lumOff val="60000"/>
                  </a:schemeClr>
                </a:solidFill>
              </a:rPr>
              <a:t>We heard from various outside groups that Utah government spending has outstripped inflation and population.</a:t>
            </a:r>
          </a:p>
          <a:p>
            <a:pPr marL="285750" indent="-285750">
              <a:buFont typeface="Arial" panose="020B0604020202020204" pitchFamily="34" charset="0"/>
              <a:buChar char="•"/>
            </a:pPr>
            <a:r>
              <a:rPr lang="en-US" dirty="0"/>
              <a:t>Accounting for inflation and population growth, this is TRUE.</a:t>
            </a:r>
          </a:p>
        </p:txBody>
      </p:sp>
      <p:graphicFrame>
        <p:nvGraphicFramePr>
          <p:cNvPr id="6" name="Content Placeholder 5">
            <a:extLst>
              <a:ext uri="{FF2B5EF4-FFF2-40B4-BE49-F238E27FC236}">
                <a16:creationId xmlns:a16="http://schemas.microsoft.com/office/drawing/2014/main" id="{867C3E29-03A2-3D44-AA07-F0FCF7168E44}"/>
              </a:ext>
            </a:extLst>
          </p:cNvPr>
          <p:cNvGraphicFramePr>
            <a:graphicFrameLocks noGrp="1"/>
          </p:cNvGraphicFramePr>
          <p:nvPr>
            <p:ph idx="1"/>
          </p:nvPr>
        </p:nvGraphicFramePr>
        <p:xfrm>
          <a:off x="5183188" y="987425"/>
          <a:ext cx="6172200" cy="4873625"/>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a:extLst>
              <a:ext uri="{FF2B5EF4-FFF2-40B4-BE49-F238E27FC236}">
                <a16:creationId xmlns:a16="http://schemas.microsoft.com/office/drawing/2014/main" id="{6F65661B-27AE-AF41-B431-5FED93349495}"/>
              </a:ext>
            </a:extLst>
          </p:cNvPr>
          <p:cNvSpPr txBox="1"/>
          <p:nvPr/>
        </p:nvSpPr>
        <p:spPr>
          <a:xfrm>
            <a:off x="5176911" y="6020972"/>
            <a:ext cx="6172200" cy="276999"/>
          </a:xfrm>
          <a:prstGeom prst="rect">
            <a:avLst/>
          </a:prstGeom>
          <a:noFill/>
        </p:spPr>
        <p:txBody>
          <a:bodyPr wrap="square" rtlCol="0">
            <a:spAutoFit/>
          </a:bodyPr>
          <a:lstStyle/>
          <a:p>
            <a:r>
              <a:rPr lang="en-US" sz="1200" dirty="0">
                <a:solidFill>
                  <a:schemeClr val="accent2"/>
                </a:solidFill>
              </a:rPr>
              <a:t>Source:  Budget of the State of Utah, Office of the Legislative Fiscal Analyst.</a:t>
            </a:r>
          </a:p>
        </p:txBody>
      </p:sp>
    </p:spTree>
    <p:extLst>
      <p:ext uri="{BB962C8B-B14F-4D97-AF65-F5344CB8AC3E}">
        <p14:creationId xmlns:p14="http://schemas.microsoft.com/office/powerpoint/2010/main" val="212979645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8">
            <a:extLst>
              <a:ext uri="{FF2B5EF4-FFF2-40B4-BE49-F238E27FC236}">
                <a16:creationId xmlns:a16="http://schemas.microsoft.com/office/drawing/2014/main" id="{7C51A033-F622-44F0-A0FD-BCCF1C19DA15}"/>
              </a:ext>
            </a:extLst>
          </p:cNvPr>
          <p:cNvGraphicFramePr>
            <a:graphicFrameLocks noGrp="1"/>
          </p:cNvGraphicFramePr>
          <p:nvPr>
            <p:ph idx="1"/>
          </p:nvPr>
        </p:nvGraphicFramePr>
        <p:xfrm>
          <a:off x="0" y="0"/>
          <a:ext cx="4654296" cy="6857997"/>
        </p:xfrm>
        <a:graphic>
          <a:graphicData uri="http://schemas.openxmlformats.org/drawingml/2006/table">
            <a:tbl>
              <a:tblPr firstRow="1" bandRow="1">
                <a:tableStyleId>{5C22544A-7EE6-4342-B048-85BDC9FD1C3A}</a:tableStyleId>
              </a:tblPr>
              <a:tblGrid>
                <a:gridCol w="1551432">
                  <a:extLst>
                    <a:ext uri="{9D8B030D-6E8A-4147-A177-3AD203B41FA5}">
                      <a16:colId xmlns:a16="http://schemas.microsoft.com/office/drawing/2014/main" val="1456792492"/>
                    </a:ext>
                  </a:extLst>
                </a:gridCol>
                <a:gridCol w="1551432">
                  <a:extLst>
                    <a:ext uri="{9D8B030D-6E8A-4147-A177-3AD203B41FA5}">
                      <a16:colId xmlns:a16="http://schemas.microsoft.com/office/drawing/2014/main" val="1846220271"/>
                    </a:ext>
                  </a:extLst>
                </a:gridCol>
                <a:gridCol w="1551432">
                  <a:extLst>
                    <a:ext uri="{9D8B030D-6E8A-4147-A177-3AD203B41FA5}">
                      <a16:colId xmlns:a16="http://schemas.microsoft.com/office/drawing/2014/main" val="2907427110"/>
                    </a:ext>
                  </a:extLst>
                </a:gridCol>
              </a:tblGrid>
              <a:tr h="372717">
                <a:tc>
                  <a:txBody>
                    <a:bodyPr/>
                    <a:lstStyle/>
                    <a:p>
                      <a:r>
                        <a:rPr lang="en-US" dirty="0"/>
                        <a:t>Year</a:t>
                      </a:r>
                    </a:p>
                  </a:txBody>
                  <a:tcPr/>
                </a:tc>
                <a:tc>
                  <a:txBody>
                    <a:bodyPr/>
                    <a:lstStyle/>
                    <a:p>
                      <a:r>
                        <a:rPr lang="en-US" dirty="0"/>
                        <a:t>Public Ed App.</a:t>
                      </a:r>
                    </a:p>
                  </a:txBody>
                  <a:tcPr/>
                </a:tc>
                <a:tc>
                  <a:txBody>
                    <a:bodyPr/>
                    <a:lstStyle/>
                    <a:p>
                      <a:r>
                        <a:rPr lang="en-US" dirty="0"/>
                        <a:t>Total Apps.</a:t>
                      </a:r>
                    </a:p>
                  </a:txBody>
                  <a:tcPr/>
                </a:tc>
                <a:extLst>
                  <a:ext uri="{0D108BD9-81ED-4DB2-BD59-A6C34878D82A}">
                    <a16:rowId xmlns:a16="http://schemas.microsoft.com/office/drawing/2014/main" val="1341483377"/>
                  </a:ext>
                </a:extLst>
              </a:tr>
              <a:tr h="270220">
                <a:tc>
                  <a:txBody>
                    <a:bodyPr/>
                    <a:lstStyle/>
                    <a:p>
                      <a:pPr algn="r" fontAlgn="b"/>
                      <a:r>
                        <a:rPr lang="en-US" sz="900" b="0" i="0" u="none" strike="noStrike" dirty="0">
                          <a:effectLst/>
                          <a:latin typeface="Arial" panose="020B0604020202020204" pitchFamily="34" charset="0"/>
                        </a:rPr>
                        <a:t>1997</a:t>
                      </a:r>
                    </a:p>
                  </a:txBody>
                  <a:tcPr marL="9525" marR="9525" marT="9525" marB="0" anchor="b"/>
                </a:tc>
                <a:tc>
                  <a:txBody>
                    <a:bodyPr/>
                    <a:lstStyle/>
                    <a:p>
                      <a:pPr algn="ctr" fontAlgn="b"/>
                      <a:r>
                        <a:rPr lang="en-US" sz="900" b="0" i="0" u="none" strike="noStrike" dirty="0">
                          <a:effectLst/>
                          <a:latin typeface="Arial" panose="020B0604020202020204" pitchFamily="34" charset="0"/>
                        </a:rPr>
                        <a:t>$1,405,957,300</a:t>
                      </a:r>
                    </a:p>
                  </a:txBody>
                  <a:tcPr marL="9525" marR="9525" marT="9525" marB="0" anchor="b"/>
                </a:tc>
                <a:tc>
                  <a:txBody>
                    <a:bodyPr/>
                    <a:lstStyle/>
                    <a:p>
                      <a:pPr algn="ctr" fontAlgn="b"/>
                      <a:r>
                        <a:rPr lang="en-US" sz="900" b="0" i="0" u="none" strike="noStrike" dirty="0">
                          <a:effectLst/>
                          <a:latin typeface="Arial" panose="020B0604020202020204" pitchFamily="34" charset="0"/>
                        </a:rPr>
                        <a:t>$2,995,340,677</a:t>
                      </a:r>
                    </a:p>
                  </a:txBody>
                  <a:tcPr marL="9525" marR="9525" marT="9525" marB="0" anchor="b"/>
                </a:tc>
                <a:extLst>
                  <a:ext uri="{0D108BD9-81ED-4DB2-BD59-A6C34878D82A}">
                    <a16:rowId xmlns:a16="http://schemas.microsoft.com/office/drawing/2014/main" val="2328512562"/>
                  </a:ext>
                </a:extLst>
              </a:tr>
              <a:tr h="270220">
                <a:tc>
                  <a:txBody>
                    <a:bodyPr/>
                    <a:lstStyle/>
                    <a:p>
                      <a:pPr algn="r" fontAlgn="b"/>
                      <a:r>
                        <a:rPr lang="en-US" sz="900" b="0" i="0" u="none" strike="noStrike">
                          <a:effectLst/>
                          <a:latin typeface="Arial" panose="020B0604020202020204" pitchFamily="34" charset="0"/>
                        </a:rPr>
                        <a:t>1998</a:t>
                      </a:r>
                    </a:p>
                  </a:txBody>
                  <a:tcPr marL="9525" marR="9525" marT="9525" marB="0" anchor="b"/>
                </a:tc>
                <a:tc>
                  <a:txBody>
                    <a:bodyPr/>
                    <a:lstStyle/>
                    <a:p>
                      <a:pPr algn="ctr" fontAlgn="b"/>
                      <a:r>
                        <a:rPr lang="en-US" sz="900" b="0" i="0" u="none" strike="noStrike" dirty="0">
                          <a:effectLst/>
                          <a:latin typeface="Arial" panose="020B0604020202020204" pitchFamily="34" charset="0"/>
                        </a:rPr>
                        <a:t>$1,409,418,600</a:t>
                      </a:r>
                    </a:p>
                  </a:txBody>
                  <a:tcPr marL="9525" marR="9525" marT="9525" marB="0" anchor="b"/>
                </a:tc>
                <a:tc>
                  <a:txBody>
                    <a:bodyPr/>
                    <a:lstStyle/>
                    <a:p>
                      <a:pPr algn="ctr" fontAlgn="b"/>
                      <a:r>
                        <a:rPr lang="en-US" sz="900" b="0" i="0" u="none" strike="noStrike">
                          <a:effectLst/>
                          <a:latin typeface="Arial" panose="020B0604020202020204" pitchFamily="34" charset="0"/>
                        </a:rPr>
                        <a:t>$3,024,606,099</a:t>
                      </a:r>
                    </a:p>
                  </a:txBody>
                  <a:tcPr marL="9525" marR="9525" marT="9525" marB="0" anchor="b"/>
                </a:tc>
                <a:extLst>
                  <a:ext uri="{0D108BD9-81ED-4DB2-BD59-A6C34878D82A}">
                    <a16:rowId xmlns:a16="http://schemas.microsoft.com/office/drawing/2014/main" val="293599900"/>
                  </a:ext>
                </a:extLst>
              </a:tr>
              <a:tr h="270220">
                <a:tc>
                  <a:txBody>
                    <a:bodyPr/>
                    <a:lstStyle/>
                    <a:p>
                      <a:pPr algn="r" fontAlgn="b"/>
                      <a:r>
                        <a:rPr lang="en-US" sz="900" b="0" i="0" u="none" strike="noStrike">
                          <a:effectLst/>
                          <a:latin typeface="Arial" panose="020B0604020202020204" pitchFamily="34" charset="0"/>
                        </a:rPr>
                        <a:t>1999</a:t>
                      </a:r>
                    </a:p>
                  </a:txBody>
                  <a:tcPr marL="9525" marR="9525" marT="9525" marB="0" anchor="b"/>
                </a:tc>
                <a:tc>
                  <a:txBody>
                    <a:bodyPr/>
                    <a:lstStyle/>
                    <a:p>
                      <a:pPr algn="ctr" fontAlgn="b"/>
                      <a:r>
                        <a:rPr lang="en-US" sz="900" b="0" i="0" u="none" strike="noStrike" dirty="0">
                          <a:effectLst/>
                          <a:latin typeface="Arial" panose="020B0604020202020204" pitchFamily="34" charset="0"/>
                        </a:rPr>
                        <a:t>$1,475,584,400</a:t>
                      </a:r>
                    </a:p>
                  </a:txBody>
                  <a:tcPr marL="9525" marR="9525" marT="9525" marB="0" anchor="b"/>
                </a:tc>
                <a:tc>
                  <a:txBody>
                    <a:bodyPr/>
                    <a:lstStyle/>
                    <a:p>
                      <a:pPr algn="ctr" fontAlgn="b"/>
                      <a:r>
                        <a:rPr lang="en-US" sz="900" b="0" i="0" u="none" strike="noStrike" dirty="0">
                          <a:effectLst/>
                          <a:latin typeface="Arial" panose="020B0604020202020204" pitchFamily="34" charset="0"/>
                        </a:rPr>
                        <a:t>$3,247,024,399</a:t>
                      </a:r>
                    </a:p>
                  </a:txBody>
                  <a:tcPr marL="9525" marR="9525" marT="9525" marB="0" anchor="b"/>
                </a:tc>
                <a:extLst>
                  <a:ext uri="{0D108BD9-81ED-4DB2-BD59-A6C34878D82A}">
                    <a16:rowId xmlns:a16="http://schemas.microsoft.com/office/drawing/2014/main" val="1681337801"/>
                  </a:ext>
                </a:extLst>
              </a:tr>
              <a:tr h="270220">
                <a:tc>
                  <a:txBody>
                    <a:bodyPr/>
                    <a:lstStyle/>
                    <a:p>
                      <a:pPr algn="r" fontAlgn="b"/>
                      <a:r>
                        <a:rPr lang="en-US" sz="900" b="0" i="0" u="none" strike="noStrike">
                          <a:effectLst/>
                          <a:latin typeface="Arial" panose="020B0604020202020204" pitchFamily="34" charset="0"/>
                        </a:rPr>
                        <a:t>2000</a:t>
                      </a:r>
                    </a:p>
                  </a:txBody>
                  <a:tcPr marL="9525" marR="9525" marT="9525" marB="0" anchor="b"/>
                </a:tc>
                <a:tc>
                  <a:txBody>
                    <a:bodyPr/>
                    <a:lstStyle/>
                    <a:p>
                      <a:pPr algn="ctr" fontAlgn="b"/>
                      <a:r>
                        <a:rPr lang="en-US" sz="900" b="0" i="0" u="none" strike="noStrike">
                          <a:effectLst/>
                          <a:latin typeface="Arial" panose="020B0604020202020204" pitchFamily="34" charset="0"/>
                        </a:rPr>
                        <a:t>$1,520,850,083</a:t>
                      </a:r>
                    </a:p>
                  </a:txBody>
                  <a:tcPr marL="9525" marR="9525" marT="9525" marB="0" anchor="b"/>
                </a:tc>
                <a:tc>
                  <a:txBody>
                    <a:bodyPr/>
                    <a:lstStyle/>
                    <a:p>
                      <a:pPr algn="ctr" fontAlgn="b"/>
                      <a:r>
                        <a:rPr lang="en-US" sz="900" b="0" i="0" u="none" strike="noStrike" dirty="0">
                          <a:effectLst/>
                          <a:latin typeface="Arial" panose="020B0604020202020204" pitchFamily="34" charset="0"/>
                        </a:rPr>
                        <a:t>$3,365,199,721</a:t>
                      </a:r>
                    </a:p>
                  </a:txBody>
                  <a:tcPr marL="9525" marR="9525" marT="9525" marB="0" anchor="b"/>
                </a:tc>
                <a:extLst>
                  <a:ext uri="{0D108BD9-81ED-4DB2-BD59-A6C34878D82A}">
                    <a16:rowId xmlns:a16="http://schemas.microsoft.com/office/drawing/2014/main" val="1178387205"/>
                  </a:ext>
                </a:extLst>
              </a:tr>
              <a:tr h="270220">
                <a:tc>
                  <a:txBody>
                    <a:bodyPr/>
                    <a:lstStyle/>
                    <a:p>
                      <a:pPr algn="r" fontAlgn="b"/>
                      <a:r>
                        <a:rPr lang="en-US" sz="900" b="0" i="0" u="none" strike="noStrike">
                          <a:effectLst/>
                          <a:latin typeface="Arial" panose="020B0604020202020204" pitchFamily="34" charset="0"/>
                        </a:rPr>
                        <a:t>2001</a:t>
                      </a:r>
                    </a:p>
                  </a:txBody>
                  <a:tcPr marL="9525" marR="9525" marT="9525" marB="0" anchor="b"/>
                </a:tc>
                <a:tc>
                  <a:txBody>
                    <a:bodyPr/>
                    <a:lstStyle/>
                    <a:p>
                      <a:pPr algn="ctr" fontAlgn="b"/>
                      <a:r>
                        <a:rPr lang="en-US" sz="900" b="0" i="0" u="none" strike="noStrike">
                          <a:effectLst/>
                          <a:latin typeface="Arial" panose="020B0604020202020204" pitchFamily="34" charset="0"/>
                        </a:rPr>
                        <a:t>$1,638,443,500</a:t>
                      </a:r>
                    </a:p>
                  </a:txBody>
                  <a:tcPr marL="9525" marR="9525" marT="9525" marB="0" anchor="b"/>
                </a:tc>
                <a:tc>
                  <a:txBody>
                    <a:bodyPr/>
                    <a:lstStyle/>
                    <a:p>
                      <a:pPr algn="ctr" fontAlgn="b"/>
                      <a:r>
                        <a:rPr lang="en-US" sz="900" b="0" i="0" u="none" strike="noStrike" dirty="0">
                          <a:effectLst/>
                          <a:latin typeface="Arial" panose="020B0604020202020204" pitchFamily="34" charset="0"/>
                        </a:rPr>
                        <a:t>$3,698,122,200</a:t>
                      </a:r>
                    </a:p>
                  </a:txBody>
                  <a:tcPr marL="9525" marR="9525" marT="9525" marB="0" anchor="b"/>
                </a:tc>
                <a:extLst>
                  <a:ext uri="{0D108BD9-81ED-4DB2-BD59-A6C34878D82A}">
                    <a16:rowId xmlns:a16="http://schemas.microsoft.com/office/drawing/2014/main" val="3338668424"/>
                  </a:ext>
                </a:extLst>
              </a:tr>
              <a:tr h="270220">
                <a:tc>
                  <a:txBody>
                    <a:bodyPr/>
                    <a:lstStyle/>
                    <a:p>
                      <a:pPr algn="r" fontAlgn="b"/>
                      <a:r>
                        <a:rPr lang="en-US" sz="900" b="0" i="0" u="none" strike="noStrike">
                          <a:effectLst/>
                          <a:latin typeface="Arial" panose="020B0604020202020204" pitchFamily="34" charset="0"/>
                        </a:rPr>
                        <a:t>2002</a:t>
                      </a:r>
                    </a:p>
                  </a:txBody>
                  <a:tcPr marL="9525" marR="9525" marT="9525" marB="0" anchor="b"/>
                </a:tc>
                <a:tc>
                  <a:txBody>
                    <a:bodyPr/>
                    <a:lstStyle/>
                    <a:p>
                      <a:pPr algn="ctr" fontAlgn="b"/>
                      <a:r>
                        <a:rPr lang="en-US" sz="900" b="0" i="0" u="none" strike="noStrike">
                          <a:effectLst/>
                          <a:latin typeface="Arial" panose="020B0604020202020204" pitchFamily="34" charset="0"/>
                        </a:rPr>
                        <a:t>$1,715,613,360</a:t>
                      </a:r>
                    </a:p>
                  </a:txBody>
                  <a:tcPr marL="9525" marR="9525" marT="9525" marB="0" anchor="b"/>
                </a:tc>
                <a:tc>
                  <a:txBody>
                    <a:bodyPr/>
                    <a:lstStyle/>
                    <a:p>
                      <a:pPr algn="ctr" fontAlgn="b"/>
                      <a:r>
                        <a:rPr lang="en-US" sz="900" b="0" i="0" u="none" strike="noStrike" dirty="0">
                          <a:effectLst/>
                          <a:latin typeface="Arial" panose="020B0604020202020204" pitchFamily="34" charset="0"/>
                        </a:rPr>
                        <a:t>$3,713,553,140</a:t>
                      </a:r>
                    </a:p>
                  </a:txBody>
                  <a:tcPr marL="9525" marR="9525" marT="9525" marB="0" anchor="b"/>
                </a:tc>
                <a:extLst>
                  <a:ext uri="{0D108BD9-81ED-4DB2-BD59-A6C34878D82A}">
                    <a16:rowId xmlns:a16="http://schemas.microsoft.com/office/drawing/2014/main" val="3046915195"/>
                  </a:ext>
                </a:extLst>
              </a:tr>
              <a:tr h="270220">
                <a:tc>
                  <a:txBody>
                    <a:bodyPr/>
                    <a:lstStyle/>
                    <a:p>
                      <a:pPr algn="r" fontAlgn="b"/>
                      <a:r>
                        <a:rPr lang="en-US" sz="900" b="0" i="0" u="none" strike="noStrike">
                          <a:effectLst/>
                          <a:latin typeface="Arial" panose="020B0604020202020204" pitchFamily="34" charset="0"/>
                        </a:rPr>
                        <a:t>2003</a:t>
                      </a:r>
                    </a:p>
                  </a:txBody>
                  <a:tcPr marL="9525" marR="9525" marT="9525" marB="0" anchor="b"/>
                </a:tc>
                <a:tc>
                  <a:txBody>
                    <a:bodyPr/>
                    <a:lstStyle/>
                    <a:p>
                      <a:pPr algn="ctr" fontAlgn="b"/>
                      <a:r>
                        <a:rPr lang="en-US" sz="900" b="0" i="0" u="none" strike="noStrike">
                          <a:effectLst/>
                          <a:latin typeface="Arial" panose="020B0604020202020204" pitchFamily="34" charset="0"/>
                        </a:rPr>
                        <a:t>$1,649,769,194</a:t>
                      </a:r>
                    </a:p>
                  </a:txBody>
                  <a:tcPr marL="9525" marR="9525" marT="9525" marB="0" anchor="b"/>
                </a:tc>
                <a:tc>
                  <a:txBody>
                    <a:bodyPr/>
                    <a:lstStyle/>
                    <a:p>
                      <a:pPr algn="ctr" fontAlgn="b"/>
                      <a:r>
                        <a:rPr lang="en-US" sz="900" b="0" i="0" u="none" strike="noStrike" dirty="0">
                          <a:effectLst/>
                          <a:latin typeface="Arial" panose="020B0604020202020204" pitchFamily="34" charset="0"/>
                        </a:rPr>
                        <a:t>$3,525,477,594</a:t>
                      </a:r>
                    </a:p>
                  </a:txBody>
                  <a:tcPr marL="9525" marR="9525" marT="9525" marB="0" anchor="b"/>
                </a:tc>
                <a:extLst>
                  <a:ext uri="{0D108BD9-81ED-4DB2-BD59-A6C34878D82A}">
                    <a16:rowId xmlns:a16="http://schemas.microsoft.com/office/drawing/2014/main" val="1995087051"/>
                  </a:ext>
                </a:extLst>
              </a:tr>
              <a:tr h="270220">
                <a:tc>
                  <a:txBody>
                    <a:bodyPr/>
                    <a:lstStyle/>
                    <a:p>
                      <a:pPr algn="r" fontAlgn="b"/>
                      <a:r>
                        <a:rPr lang="en-US" sz="900" b="0" i="0" u="none" strike="noStrike">
                          <a:effectLst/>
                          <a:latin typeface="Arial" panose="020B0604020202020204" pitchFamily="34" charset="0"/>
                        </a:rPr>
                        <a:t>2004</a:t>
                      </a:r>
                    </a:p>
                  </a:txBody>
                  <a:tcPr marL="9525" marR="9525" marT="9525" marB="0" anchor="b"/>
                </a:tc>
                <a:tc>
                  <a:txBody>
                    <a:bodyPr/>
                    <a:lstStyle/>
                    <a:p>
                      <a:pPr algn="ctr" fontAlgn="b"/>
                      <a:r>
                        <a:rPr lang="en-US" sz="900" b="0" i="0" u="none" strike="noStrike">
                          <a:effectLst/>
                          <a:latin typeface="Arial" panose="020B0604020202020204" pitchFamily="34" charset="0"/>
                        </a:rPr>
                        <a:t>$1,687,960,774</a:t>
                      </a:r>
                    </a:p>
                  </a:txBody>
                  <a:tcPr marL="9525" marR="9525" marT="9525" marB="0" anchor="b"/>
                </a:tc>
                <a:tc>
                  <a:txBody>
                    <a:bodyPr/>
                    <a:lstStyle/>
                    <a:p>
                      <a:pPr algn="ctr" fontAlgn="b"/>
                      <a:r>
                        <a:rPr lang="en-US" sz="900" b="0" i="0" u="none" strike="noStrike" dirty="0">
                          <a:effectLst/>
                          <a:latin typeface="Arial" panose="020B0604020202020204" pitchFamily="34" charset="0"/>
                        </a:rPr>
                        <a:t>$3,574,635,974</a:t>
                      </a:r>
                    </a:p>
                  </a:txBody>
                  <a:tcPr marL="9525" marR="9525" marT="9525" marB="0" anchor="b"/>
                </a:tc>
                <a:extLst>
                  <a:ext uri="{0D108BD9-81ED-4DB2-BD59-A6C34878D82A}">
                    <a16:rowId xmlns:a16="http://schemas.microsoft.com/office/drawing/2014/main" val="4201222614"/>
                  </a:ext>
                </a:extLst>
              </a:tr>
              <a:tr h="270220">
                <a:tc>
                  <a:txBody>
                    <a:bodyPr/>
                    <a:lstStyle/>
                    <a:p>
                      <a:pPr algn="r" fontAlgn="b"/>
                      <a:r>
                        <a:rPr lang="en-US" sz="900" b="0" i="0" u="none" strike="noStrike">
                          <a:effectLst/>
                          <a:latin typeface="Arial" panose="020B0604020202020204" pitchFamily="34" charset="0"/>
                        </a:rPr>
                        <a:t>2005</a:t>
                      </a:r>
                    </a:p>
                  </a:txBody>
                  <a:tcPr marL="9525" marR="9525" marT="9525" marB="0" anchor="b"/>
                </a:tc>
                <a:tc>
                  <a:txBody>
                    <a:bodyPr/>
                    <a:lstStyle/>
                    <a:p>
                      <a:pPr algn="ctr" fontAlgn="b"/>
                      <a:r>
                        <a:rPr lang="en-US" sz="900" b="0" i="0" u="none" strike="noStrike">
                          <a:effectLst/>
                          <a:latin typeface="Arial" panose="020B0604020202020204" pitchFamily="34" charset="0"/>
                        </a:rPr>
                        <a:t>$1,795,954,311</a:t>
                      </a:r>
                    </a:p>
                  </a:txBody>
                  <a:tcPr marL="9525" marR="9525" marT="9525" marB="0" anchor="b"/>
                </a:tc>
                <a:tc>
                  <a:txBody>
                    <a:bodyPr/>
                    <a:lstStyle/>
                    <a:p>
                      <a:pPr algn="ctr" fontAlgn="b"/>
                      <a:r>
                        <a:rPr lang="en-US" sz="900" b="0" i="0" u="none" strike="noStrike" dirty="0">
                          <a:effectLst/>
                          <a:latin typeface="Arial" panose="020B0604020202020204" pitchFamily="34" charset="0"/>
                        </a:rPr>
                        <a:t>$3,987,904,711</a:t>
                      </a:r>
                    </a:p>
                  </a:txBody>
                  <a:tcPr marL="9525" marR="9525" marT="9525" marB="0" anchor="b"/>
                </a:tc>
                <a:extLst>
                  <a:ext uri="{0D108BD9-81ED-4DB2-BD59-A6C34878D82A}">
                    <a16:rowId xmlns:a16="http://schemas.microsoft.com/office/drawing/2014/main" val="1462412227"/>
                  </a:ext>
                </a:extLst>
              </a:tr>
              <a:tr h="270220">
                <a:tc>
                  <a:txBody>
                    <a:bodyPr/>
                    <a:lstStyle/>
                    <a:p>
                      <a:pPr algn="r" fontAlgn="b"/>
                      <a:r>
                        <a:rPr lang="en-US" sz="900" b="0" i="0" u="none" strike="noStrike">
                          <a:effectLst/>
                          <a:latin typeface="Arial" panose="020B0604020202020204" pitchFamily="34" charset="0"/>
                        </a:rPr>
                        <a:t>2006</a:t>
                      </a:r>
                    </a:p>
                  </a:txBody>
                  <a:tcPr marL="9525" marR="9525" marT="9525" marB="0" anchor="b"/>
                </a:tc>
                <a:tc>
                  <a:txBody>
                    <a:bodyPr/>
                    <a:lstStyle/>
                    <a:p>
                      <a:pPr algn="ctr" fontAlgn="b"/>
                      <a:r>
                        <a:rPr lang="en-US" sz="900" b="0" i="0" u="none" strike="noStrike">
                          <a:effectLst/>
                          <a:latin typeface="Arial" panose="020B0604020202020204" pitchFamily="34" charset="0"/>
                        </a:rPr>
                        <a:t>$1,885,024,075</a:t>
                      </a:r>
                    </a:p>
                  </a:txBody>
                  <a:tcPr marL="9525" marR="9525" marT="9525" marB="0" anchor="b"/>
                </a:tc>
                <a:tc>
                  <a:txBody>
                    <a:bodyPr/>
                    <a:lstStyle/>
                    <a:p>
                      <a:pPr algn="ctr" fontAlgn="b"/>
                      <a:r>
                        <a:rPr lang="en-US" sz="900" b="0" i="0" u="none" strike="noStrike" dirty="0">
                          <a:effectLst/>
                          <a:latin typeface="Arial" panose="020B0604020202020204" pitchFamily="34" charset="0"/>
                        </a:rPr>
                        <a:t>$4,248,757,275</a:t>
                      </a:r>
                    </a:p>
                  </a:txBody>
                  <a:tcPr marL="9525" marR="9525" marT="9525" marB="0" anchor="b"/>
                </a:tc>
                <a:extLst>
                  <a:ext uri="{0D108BD9-81ED-4DB2-BD59-A6C34878D82A}">
                    <a16:rowId xmlns:a16="http://schemas.microsoft.com/office/drawing/2014/main" val="2609340125"/>
                  </a:ext>
                </a:extLst>
              </a:tr>
              <a:tr h="270220">
                <a:tc>
                  <a:txBody>
                    <a:bodyPr/>
                    <a:lstStyle/>
                    <a:p>
                      <a:pPr algn="r" fontAlgn="b"/>
                      <a:r>
                        <a:rPr lang="en-US" sz="900" b="0" i="0" u="none" strike="noStrike">
                          <a:effectLst/>
                          <a:latin typeface="Arial" panose="020B0604020202020204" pitchFamily="34" charset="0"/>
                        </a:rPr>
                        <a:t>2007</a:t>
                      </a:r>
                    </a:p>
                  </a:txBody>
                  <a:tcPr marL="9525" marR="9525" marT="9525" marB="0" anchor="b"/>
                </a:tc>
                <a:tc>
                  <a:txBody>
                    <a:bodyPr/>
                    <a:lstStyle/>
                    <a:p>
                      <a:pPr algn="ctr" fontAlgn="b"/>
                      <a:r>
                        <a:rPr lang="en-US" sz="900" b="0" i="0" u="none" strike="noStrike">
                          <a:effectLst/>
                          <a:latin typeface="Arial" panose="020B0604020202020204" pitchFamily="34" charset="0"/>
                        </a:rPr>
                        <a:t>$2,127,285,045</a:t>
                      </a:r>
                    </a:p>
                  </a:txBody>
                  <a:tcPr marL="9525" marR="9525" marT="9525" marB="0" anchor="b"/>
                </a:tc>
                <a:tc>
                  <a:txBody>
                    <a:bodyPr/>
                    <a:lstStyle/>
                    <a:p>
                      <a:pPr algn="ctr" fontAlgn="b"/>
                      <a:r>
                        <a:rPr lang="en-US" sz="900" b="0" i="0" u="none" strike="noStrike" dirty="0">
                          <a:effectLst/>
                          <a:latin typeface="Arial" panose="020B0604020202020204" pitchFamily="34" charset="0"/>
                        </a:rPr>
                        <a:t>$5,037,179,385</a:t>
                      </a:r>
                    </a:p>
                  </a:txBody>
                  <a:tcPr marL="9525" marR="9525" marT="9525" marB="0" anchor="b"/>
                </a:tc>
                <a:extLst>
                  <a:ext uri="{0D108BD9-81ED-4DB2-BD59-A6C34878D82A}">
                    <a16:rowId xmlns:a16="http://schemas.microsoft.com/office/drawing/2014/main" val="3456616155"/>
                  </a:ext>
                </a:extLst>
              </a:tr>
              <a:tr h="270220">
                <a:tc>
                  <a:txBody>
                    <a:bodyPr/>
                    <a:lstStyle/>
                    <a:p>
                      <a:pPr algn="r" fontAlgn="b"/>
                      <a:r>
                        <a:rPr lang="en-US" sz="900" b="0" i="0" u="none" strike="noStrike">
                          <a:effectLst/>
                          <a:latin typeface="Arial" panose="020B0604020202020204" pitchFamily="34" charset="0"/>
                        </a:rPr>
                        <a:t>2008</a:t>
                      </a:r>
                    </a:p>
                  </a:txBody>
                  <a:tcPr marL="9525" marR="9525" marT="9525" marB="0" anchor="b"/>
                </a:tc>
                <a:tc>
                  <a:txBody>
                    <a:bodyPr/>
                    <a:lstStyle/>
                    <a:p>
                      <a:pPr algn="ctr" fontAlgn="b"/>
                      <a:r>
                        <a:rPr lang="en-US" sz="900" b="0" i="0" u="none" strike="noStrike">
                          <a:effectLst/>
                          <a:latin typeface="Arial" panose="020B0604020202020204" pitchFamily="34" charset="0"/>
                        </a:rPr>
                        <a:t>$2,580,025,308</a:t>
                      </a:r>
                    </a:p>
                  </a:txBody>
                  <a:tcPr marL="9525" marR="9525" marT="9525" marB="0" anchor="b"/>
                </a:tc>
                <a:tc>
                  <a:txBody>
                    <a:bodyPr/>
                    <a:lstStyle/>
                    <a:p>
                      <a:pPr algn="ctr" fontAlgn="b"/>
                      <a:r>
                        <a:rPr lang="en-US" sz="900" b="0" i="0" u="none" strike="noStrike" dirty="0">
                          <a:effectLst/>
                          <a:latin typeface="Arial" panose="020B0604020202020204" pitchFamily="34" charset="0"/>
                        </a:rPr>
                        <a:t>$6,043,604,578</a:t>
                      </a:r>
                    </a:p>
                  </a:txBody>
                  <a:tcPr marL="9525" marR="9525" marT="9525" marB="0" anchor="b"/>
                </a:tc>
                <a:extLst>
                  <a:ext uri="{0D108BD9-81ED-4DB2-BD59-A6C34878D82A}">
                    <a16:rowId xmlns:a16="http://schemas.microsoft.com/office/drawing/2014/main" val="3562309513"/>
                  </a:ext>
                </a:extLst>
              </a:tr>
              <a:tr h="270220">
                <a:tc>
                  <a:txBody>
                    <a:bodyPr/>
                    <a:lstStyle/>
                    <a:p>
                      <a:pPr algn="r" fontAlgn="b"/>
                      <a:r>
                        <a:rPr lang="en-US" sz="900" b="0" i="0" u="none" strike="noStrike">
                          <a:effectLst/>
                          <a:latin typeface="Arial" panose="020B0604020202020204" pitchFamily="34" charset="0"/>
                        </a:rPr>
                        <a:t>2009</a:t>
                      </a:r>
                    </a:p>
                  </a:txBody>
                  <a:tcPr marL="9525" marR="9525" marT="9525" marB="0" anchor="b"/>
                </a:tc>
                <a:tc>
                  <a:txBody>
                    <a:bodyPr/>
                    <a:lstStyle/>
                    <a:p>
                      <a:pPr algn="ctr" fontAlgn="b"/>
                      <a:r>
                        <a:rPr lang="en-US" sz="900" b="0" i="0" u="none" strike="noStrike">
                          <a:effectLst/>
                          <a:latin typeface="Arial" panose="020B0604020202020204" pitchFamily="34" charset="0"/>
                        </a:rPr>
                        <a:t>$2,435,769,286</a:t>
                      </a:r>
                    </a:p>
                  </a:txBody>
                  <a:tcPr marL="9525" marR="9525" marT="9525" marB="0" anchor="b"/>
                </a:tc>
                <a:tc>
                  <a:txBody>
                    <a:bodyPr/>
                    <a:lstStyle/>
                    <a:p>
                      <a:pPr algn="ctr" fontAlgn="b"/>
                      <a:r>
                        <a:rPr lang="en-US" sz="900" b="0" i="0" u="none" strike="noStrike" dirty="0">
                          <a:effectLst/>
                          <a:latin typeface="Arial" panose="020B0604020202020204" pitchFamily="34" charset="0"/>
                        </a:rPr>
                        <a:t>$5,001,673,736</a:t>
                      </a:r>
                    </a:p>
                  </a:txBody>
                  <a:tcPr marL="9525" marR="9525" marT="9525" marB="0" anchor="b"/>
                </a:tc>
                <a:extLst>
                  <a:ext uri="{0D108BD9-81ED-4DB2-BD59-A6C34878D82A}">
                    <a16:rowId xmlns:a16="http://schemas.microsoft.com/office/drawing/2014/main" val="1856621378"/>
                  </a:ext>
                </a:extLst>
              </a:tr>
              <a:tr h="270220">
                <a:tc>
                  <a:txBody>
                    <a:bodyPr/>
                    <a:lstStyle/>
                    <a:p>
                      <a:pPr algn="r" fontAlgn="b"/>
                      <a:r>
                        <a:rPr lang="en-US" sz="900" b="0" i="0" u="none" strike="noStrike">
                          <a:effectLst/>
                          <a:latin typeface="Arial" panose="020B0604020202020204" pitchFamily="34" charset="0"/>
                        </a:rPr>
                        <a:t>2010</a:t>
                      </a:r>
                    </a:p>
                  </a:txBody>
                  <a:tcPr marL="9525" marR="9525" marT="9525" marB="0" anchor="b"/>
                </a:tc>
                <a:tc>
                  <a:txBody>
                    <a:bodyPr/>
                    <a:lstStyle/>
                    <a:p>
                      <a:pPr algn="ctr" fontAlgn="b"/>
                      <a:r>
                        <a:rPr lang="en-US" sz="900" b="0" i="0" u="none" strike="noStrike">
                          <a:effectLst/>
                          <a:latin typeface="Arial" panose="020B0604020202020204" pitchFamily="34" charset="0"/>
                        </a:rPr>
                        <a:t>$2,293,037,886</a:t>
                      </a:r>
                    </a:p>
                  </a:txBody>
                  <a:tcPr marL="9525" marR="9525" marT="9525" marB="0" anchor="b"/>
                </a:tc>
                <a:tc>
                  <a:txBody>
                    <a:bodyPr/>
                    <a:lstStyle/>
                    <a:p>
                      <a:pPr algn="ctr" fontAlgn="b"/>
                      <a:r>
                        <a:rPr lang="en-US" sz="900" b="0" i="0" u="none" strike="noStrike" dirty="0">
                          <a:effectLst/>
                          <a:latin typeface="Arial" panose="020B0604020202020204" pitchFamily="34" charset="0"/>
                        </a:rPr>
                        <a:t>$4,462,410,936</a:t>
                      </a:r>
                    </a:p>
                  </a:txBody>
                  <a:tcPr marL="9525" marR="9525" marT="9525" marB="0" anchor="b"/>
                </a:tc>
                <a:extLst>
                  <a:ext uri="{0D108BD9-81ED-4DB2-BD59-A6C34878D82A}">
                    <a16:rowId xmlns:a16="http://schemas.microsoft.com/office/drawing/2014/main" val="1032601524"/>
                  </a:ext>
                </a:extLst>
              </a:tr>
              <a:tr h="270220">
                <a:tc>
                  <a:txBody>
                    <a:bodyPr/>
                    <a:lstStyle/>
                    <a:p>
                      <a:pPr algn="r" fontAlgn="b"/>
                      <a:r>
                        <a:rPr lang="en-US" sz="900" b="0" i="0" u="none" strike="noStrike">
                          <a:effectLst/>
                          <a:latin typeface="Arial" panose="020B0604020202020204" pitchFamily="34" charset="0"/>
                        </a:rPr>
                        <a:t>2011</a:t>
                      </a:r>
                    </a:p>
                  </a:txBody>
                  <a:tcPr marL="9525" marR="9525" marT="9525" marB="0" anchor="b"/>
                </a:tc>
                <a:tc>
                  <a:txBody>
                    <a:bodyPr/>
                    <a:lstStyle/>
                    <a:p>
                      <a:pPr algn="ctr" fontAlgn="b"/>
                      <a:r>
                        <a:rPr lang="en-US" sz="900" b="0" i="0" u="none" strike="noStrike">
                          <a:effectLst/>
                          <a:latin typeface="Arial" panose="020B0604020202020204" pitchFamily="34" charset="0"/>
                        </a:rPr>
                        <a:t>$2,336,560,886</a:t>
                      </a:r>
                    </a:p>
                  </a:txBody>
                  <a:tcPr marL="9525" marR="9525" marT="9525" marB="0" anchor="b"/>
                </a:tc>
                <a:tc>
                  <a:txBody>
                    <a:bodyPr/>
                    <a:lstStyle/>
                    <a:p>
                      <a:pPr algn="ctr" fontAlgn="b"/>
                      <a:r>
                        <a:rPr lang="en-US" sz="900" b="0" i="0" u="none" strike="noStrike" dirty="0">
                          <a:effectLst/>
                          <a:latin typeface="Arial" panose="020B0604020202020204" pitchFamily="34" charset="0"/>
                        </a:rPr>
                        <a:t>$4,724,470,836</a:t>
                      </a:r>
                    </a:p>
                  </a:txBody>
                  <a:tcPr marL="9525" marR="9525" marT="9525" marB="0" anchor="b"/>
                </a:tc>
                <a:extLst>
                  <a:ext uri="{0D108BD9-81ED-4DB2-BD59-A6C34878D82A}">
                    <a16:rowId xmlns:a16="http://schemas.microsoft.com/office/drawing/2014/main" val="3753134192"/>
                  </a:ext>
                </a:extLst>
              </a:tr>
              <a:tr h="270220">
                <a:tc>
                  <a:txBody>
                    <a:bodyPr/>
                    <a:lstStyle/>
                    <a:p>
                      <a:pPr algn="r" fontAlgn="b"/>
                      <a:r>
                        <a:rPr lang="en-US" sz="900" b="0" i="0" u="none" strike="noStrike">
                          <a:effectLst/>
                          <a:latin typeface="Arial" panose="020B0604020202020204" pitchFamily="34" charset="0"/>
                        </a:rPr>
                        <a:t>2012</a:t>
                      </a:r>
                    </a:p>
                  </a:txBody>
                  <a:tcPr marL="9525" marR="9525" marT="9525" marB="0" anchor="b"/>
                </a:tc>
                <a:tc>
                  <a:txBody>
                    <a:bodyPr/>
                    <a:lstStyle/>
                    <a:p>
                      <a:pPr algn="ctr" fontAlgn="b"/>
                      <a:r>
                        <a:rPr lang="en-US" sz="900" b="0" i="0" u="none" strike="noStrike">
                          <a:effectLst/>
                          <a:latin typeface="Arial" panose="020B0604020202020204" pitchFamily="34" charset="0"/>
                        </a:rPr>
                        <a:t>$2,423,182,891</a:t>
                      </a:r>
                    </a:p>
                  </a:txBody>
                  <a:tcPr marL="9525" marR="9525" marT="9525" marB="0" anchor="b"/>
                </a:tc>
                <a:tc>
                  <a:txBody>
                    <a:bodyPr/>
                    <a:lstStyle/>
                    <a:p>
                      <a:pPr algn="ctr" fontAlgn="b"/>
                      <a:r>
                        <a:rPr lang="en-US" sz="900" b="0" i="0" u="none" strike="noStrike" dirty="0">
                          <a:effectLst/>
                          <a:latin typeface="Arial" panose="020B0604020202020204" pitchFamily="34" charset="0"/>
                        </a:rPr>
                        <a:t>$4,858,716,000</a:t>
                      </a:r>
                    </a:p>
                  </a:txBody>
                  <a:tcPr marL="9525" marR="9525" marT="9525" marB="0" anchor="b"/>
                </a:tc>
                <a:extLst>
                  <a:ext uri="{0D108BD9-81ED-4DB2-BD59-A6C34878D82A}">
                    <a16:rowId xmlns:a16="http://schemas.microsoft.com/office/drawing/2014/main" val="1168221442"/>
                  </a:ext>
                </a:extLst>
              </a:tr>
              <a:tr h="270220">
                <a:tc>
                  <a:txBody>
                    <a:bodyPr/>
                    <a:lstStyle/>
                    <a:p>
                      <a:pPr algn="r" fontAlgn="b"/>
                      <a:r>
                        <a:rPr lang="en-US" sz="1000" b="0" i="0" u="none" strike="noStrike">
                          <a:effectLst/>
                          <a:latin typeface="Arial" panose="020B0604020202020204" pitchFamily="34" charset="0"/>
                        </a:rPr>
                        <a:t>2013</a:t>
                      </a:r>
                    </a:p>
                  </a:txBody>
                  <a:tcPr marL="9525" marR="9525" marT="9525" marB="0" anchor="b"/>
                </a:tc>
                <a:tc>
                  <a:txBody>
                    <a:bodyPr/>
                    <a:lstStyle/>
                    <a:p>
                      <a:pPr algn="ctr" fontAlgn="b"/>
                      <a:r>
                        <a:rPr lang="en-US" sz="1000" b="0" i="0" u="none" strike="noStrike">
                          <a:effectLst/>
                          <a:latin typeface="Arial" panose="020B0604020202020204" pitchFamily="34" charset="0"/>
                        </a:rPr>
                        <a:t>$2,548,056,500</a:t>
                      </a:r>
                    </a:p>
                  </a:txBody>
                  <a:tcPr marL="9525" marR="9525" marT="9525" marB="0" anchor="b"/>
                </a:tc>
                <a:tc>
                  <a:txBody>
                    <a:bodyPr/>
                    <a:lstStyle/>
                    <a:p>
                      <a:pPr algn="ctr" fontAlgn="b"/>
                      <a:r>
                        <a:rPr lang="en-US" sz="1000" b="0" i="0" u="none" strike="noStrike">
                          <a:effectLst/>
                          <a:latin typeface="Arial" panose="020B0604020202020204" pitchFamily="34" charset="0"/>
                        </a:rPr>
                        <a:t>$5,126,789,800</a:t>
                      </a:r>
                    </a:p>
                  </a:txBody>
                  <a:tcPr marL="9525" marR="9525" marT="9525" marB="0" anchor="b"/>
                </a:tc>
                <a:extLst>
                  <a:ext uri="{0D108BD9-81ED-4DB2-BD59-A6C34878D82A}">
                    <a16:rowId xmlns:a16="http://schemas.microsoft.com/office/drawing/2014/main" val="3688157492"/>
                  </a:ext>
                </a:extLst>
              </a:tr>
              <a:tr h="270220">
                <a:tc>
                  <a:txBody>
                    <a:bodyPr/>
                    <a:lstStyle/>
                    <a:p>
                      <a:pPr algn="r" fontAlgn="b"/>
                      <a:r>
                        <a:rPr lang="en-US" sz="1000" b="0" i="0" u="none" strike="noStrike">
                          <a:effectLst/>
                          <a:latin typeface="Arial" panose="020B0604020202020204" pitchFamily="34" charset="0"/>
                        </a:rPr>
                        <a:t>2014</a:t>
                      </a:r>
                    </a:p>
                  </a:txBody>
                  <a:tcPr marL="9525" marR="9525" marT="9525" marB="0" anchor="b"/>
                </a:tc>
                <a:tc>
                  <a:txBody>
                    <a:bodyPr/>
                    <a:lstStyle/>
                    <a:p>
                      <a:pPr algn="ctr" fontAlgn="b"/>
                      <a:r>
                        <a:rPr lang="en-US" sz="1000" b="0" i="0" u="none" strike="noStrike">
                          <a:effectLst/>
                          <a:latin typeface="Arial" panose="020B0604020202020204" pitchFamily="34" charset="0"/>
                        </a:rPr>
                        <a:t>$2,667,994,000</a:t>
                      </a:r>
                    </a:p>
                  </a:txBody>
                  <a:tcPr marL="9525" marR="9525" marT="9525" marB="0" anchor="b"/>
                </a:tc>
                <a:tc>
                  <a:txBody>
                    <a:bodyPr/>
                    <a:lstStyle/>
                    <a:p>
                      <a:pPr algn="ctr" fontAlgn="b"/>
                      <a:r>
                        <a:rPr lang="en-US" sz="1000" b="0" i="0" u="none" strike="noStrike">
                          <a:effectLst/>
                          <a:latin typeface="Arial" panose="020B0604020202020204" pitchFamily="34" charset="0"/>
                        </a:rPr>
                        <a:t>$5,402,220,000</a:t>
                      </a:r>
                    </a:p>
                  </a:txBody>
                  <a:tcPr marL="9525" marR="9525" marT="9525" marB="0" anchor="b"/>
                </a:tc>
                <a:extLst>
                  <a:ext uri="{0D108BD9-81ED-4DB2-BD59-A6C34878D82A}">
                    <a16:rowId xmlns:a16="http://schemas.microsoft.com/office/drawing/2014/main" val="1584921486"/>
                  </a:ext>
                </a:extLst>
              </a:tr>
              <a:tr h="270220">
                <a:tc>
                  <a:txBody>
                    <a:bodyPr/>
                    <a:lstStyle/>
                    <a:p>
                      <a:pPr algn="r" fontAlgn="b"/>
                      <a:r>
                        <a:rPr lang="en-US" sz="1000" b="0" i="0" u="none" strike="noStrike">
                          <a:effectLst/>
                          <a:latin typeface="Arial" panose="020B0604020202020204" pitchFamily="34" charset="0"/>
                        </a:rPr>
                        <a:t>2015</a:t>
                      </a:r>
                    </a:p>
                  </a:txBody>
                  <a:tcPr marL="9525" marR="9525" marT="9525" marB="0" anchor="b"/>
                </a:tc>
                <a:tc>
                  <a:txBody>
                    <a:bodyPr/>
                    <a:lstStyle/>
                    <a:p>
                      <a:pPr algn="ctr" fontAlgn="b"/>
                      <a:r>
                        <a:rPr lang="en-US" sz="1000" b="0" i="0" u="none" strike="noStrike">
                          <a:effectLst/>
                          <a:latin typeface="Arial" panose="020B0604020202020204" pitchFamily="34" charset="0"/>
                        </a:rPr>
                        <a:t>$2,770,438,000</a:t>
                      </a:r>
                    </a:p>
                  </a:txBody>
                  <a:tcPr marL="9525" marR="9525" marT="9525" marB="0" anchor="b"/>
                </a:tc>
                <a:tc>
                  <a:txBody>
                    <a:bodyPr/>
                    <a:lstStyle/>
                    <a:p>
                      <a:pPr algn="ctr" fontAlgn="b"/>
                      <a:r>
                        <a:rPr lang="en-US" sz="1000" b="0" i="0" u="none" strike="noStrike">
                          <a:effectLst/>
                          <a:latin typeface="Arial" panose="020B0604020202020204" pitchFamily="34" charset="0"/>
                        </a:rPr>
                        <a:t>$5,748,913,000</a:t>
                      </a:r>
                    </a:p>
                  </a:txBody>
                  <a:tcPr marL="9525" marR="9525" marT="9525" marB="0" anchor="b"/>
                </a:tc>
                <a:extLst>
                  <a:ext uri="{0D108BD9-81ED-4DB2-BD59-A6C34878D82A}">
                    <a16:rowId xmlns:a16="http://schemas.microsoft.com/office/drawing/2014/main" val="606923794"/>
                  </a:ext>
                </a:extLst>
              </a:tr>
              <a:tr h="270220">
                <a:tc>
                  <a:txBody>
                    <a:bodyPr/>
                    <a:lstStyle/>
                    <a:p>
                      <a:pPr algn="r" fontAlgn="b"/>
                      <a:r>
                        <a:rPr lang="en-US" sz="1000" b="0" i="0" u="none" strike="noStrike">
                          <a:effectLst/>
                          <a:latin typeface="Arial" panose="020B0604020202020204" pitchFamily="34" charset="0"/>
                        </a:rPr>
                        <a:t>2016</a:t>
                      </a:r>
                    </a:p>
                  </a:txBody>
                  <a:tcPr marL="9525" marR="9525" marT="9525" marB="0" anchor="b"/>
                </a:tc>
                <a:tc>
                  <a:txBody>
                    <a:bodyPr/>
                    <a:lstStyle/>
                    <a:p>
                      <a:pPr algn="ctr" fontAlgn="b"/>
                      <a:r>
                        <a:rPr lang="en-US" sz="1000" b="0" i="0" u="none" strike="noStrike">
                          <a:effectLst/>
                          <a:latin typeface="Arial" panose="020B0604020202020204" pitchFamily="34" charset="0"/>
                        </a:rPr>
                        <a:t>$3,038,257,000</a:t>
                      </a:r>
                    </a:p>
                  </a:txBody>
                  <a:tcPr marL="9525" marR="9525" marT="9525" marB="0" anchor="b"/>
                </a:tc>
                <a:tc>
                  <a:txBody>
                    <a:bodyPr/>
                    <a:lstStyle/>
                    <a:p>
                      <a:pPr algn="ctr" fontAlgn="b"/>
                      <a:r>
                        <a:rPr lang="en-US" sz="1000" b="0" i="0" u="none" strike="noStrike">
                          <a:effectLst/>
                          <a:latin typeface="Arial" panose="020B0604020202020204" pitchFamily="34" charset="0"/>
                        </a:rPr>
                        <a:t>$6,263,668,000</a:t>
                      </a:r>
                    </a:p>
                  </a:txBody>
                  <a:tcPr marL="9525" marR="9525" marT="9525" marB="0" anchor="b"/>
                </a:tc>
                <a:extLst>
                  <a:ext uri="{0D108BD9-81ED-4DB2-BD59-A6C34878D82A}">
                    <a16:rowId xmlns:a16="http://schemas.microsoft.com/office/drawing/2014/main" val="4294630190"/>
                  </a:ext>
                </a:extLst>
              </a:tr>
              <a:tr h="270220">
                <a:tc>
                  <a:txBody>
                    <a:bodyPr/>
                    <a:lstStyle/>
                    <a:p>
                      <a:pPr algn="r" fontAlgn="b"/>
                      <a:r>
                        <a:rPr lang="en-US" sz="1000" b="0" i="0" u="none" strike="noStrike">
                          <a:effectLst/>
                          <a:latin typeface="Arial" panose="020B0604020202020204" pitchFamily="34" charset="0"/>
                        </a:rPr>
                        <a:t>2017</a:t>
                      </a:r>
                    </a:p>
                  </a:txBody>
                  <a:tcPr marL="9525" marR="9525" marT="9525" marB="0" anchor="b"/>
                </a:tc>
                <a:tc>
                  <a:txBody>
                    <a:bodyPr/>
                    <a:lstStyle/>
                    <a:p>
                      <a:pPr algn="ctr" fontAlgn="b"/>
                      <a:r>
                        <a:rPr lang="en-US" sz="1000" b="0" i="0" u="none" strike="noStrike">
                          <a:effectLst/>
                          <a:latin typeface="Arial" panose="020B0604020202020204" pitchFamily="34" charset="0"/>
                        </a:rPr>
                        <a:t>$3,246,330,000</a:t>
                      </a:r>
                    </a:p>
                  </a:txBody>
                  <a:tcPr marL="9525" marR="9525" marT="9525" marB="0" anchor="b"/>
                </a:tc>
                <a:tc>
                  <a:txBody>
                    <a:bodyPr/>
                    <a:lstStyle/>
                    <a:p>
                      <a:pPr algn="ctr" fontAlgn="b"/>
                      <a:r>
                        <a:rPr lang="en-US" sz="1000" b="0" i="0" u="none" strike="noStrike">
                          <a:effectLst/>
                          <a:latin typeface="Arial" panose="020B0604020202020204" pitchFamily="34" charset="0"/>
                        </a:rPr>
                        <a:t>$6,427,338,000</a:t>
                      </a:r>
                    </a:p>
                  </a:txBody>
                  <a:tcPr marL="9525" marR="9525" marT="9525" marB="0" anchor="b"/>
                </a:tc>
                <a:extLst>
                  <a:ext uri="{0D108BD9-81ED-4DB2-BD59-A6C34878D82A}">
                    <a16:rowId xmlns:a16="http://schemas.microsoft.com/office/drawing/2014/main" val="3762014655"/>
                  </a:ext>
                </a:extLst>
              </a:tr>
              <a:tr h="270220">
                <a:tc>
                  <a:txBody>
                    <a:bodyPr/>
                    <a:lstStyle/>
                    <a:p>
                      <a:pPr algn="r" fontAlgn="b"/>
                      <a:r>
                        <a:rPr lang="en-US" sz="1000" b="0" i="0" u="none" strike="noStrike">
                          <a:effectLst/>
                          <a:latin typeface="Arial" panose="020B0604020202020204" pitchFamily="34" charset="0"/>
                        </a:rPr>
                        <a:t>2018</a:t>
                      </a:r>
                    </a:p>
                  </a:txBody>
                  <a:tcPr marL="9525" marR="9525" marT="9525" marB="0" anchor="b"/>
                </a:tc>
                <a:tc>
                  <a:txBody>
                    <a:bodyPr/>
                    <a:lstStyle/>
                    <a:p>
                      <a:pPr algn="ctr" fontAlgn="b"/>
                      <a:r>
                        <a:rPr lang="en-US" sz="1000" b="0" i="0" u="none" strike="noStrike">
                          <a:effectLst/>
                          <a:latin typeface="Arial" panose="020B0604020202020204" pitchFamily="34" charset="0"/>
                        </a:rPr>
                        <a:t>$3,447,706,000</a:t>
                      </a:r>
                    </a:p>
                  </a:txBody>
                  <a:tcPr marL="9525" marR="9525" marT="9525" marB="0" anchor="b"/>
                </a:tc>
                <a:tc>
                  <a:txBody>
                    <a:bodyPr/>
                    <a:lstStyle/>
                    <a:p>
                      <a:pPr algn="ctr" fontAlgn="b"/>
                      <a:r>
                        <a:rPr lang="en-US" sz="1000" b="0" i="0" u="none" strike="noStrike">
                          <a:effectLst/>
                          <a:latin typeface="Arial" panose="020B0604020202020204" pitchFamily="34" charset="0"/>
                        </a:rPr>
                        <a:t>$6,682,792,000</a:t>
                      </a:r>
                    </a:p>
                  </a:txBody>
                  <a:tcPr marL="9525" marR="9525" marT="9525" marB="0" anchor="b"/>
                </a:tc>
                <a:extLst>
                  <a:ext uri="{0D108BD9-81ED-4DB2-BD59-A6C34878D82A}">
                    <a16:rowId xmlns:a16="http://schemas.microsoft.com/office/drawing/2014/main" val="3431164367"/>
                  </a:ext>
                </a:extLst>
              </a:tr>
              <a:tr h="270220">
                <a:tc>
                  <a:txBody>
                    <a:bodyPr/>
                    <a:lstStyle/>
                    <a:p>
                      <a:pPr algn="r" fontAlgn="b"/>
                      <a:r>
                        <a:rPr lang="en-US" sz="1000" b="0" i="0" u="none" strike="noStrike">
                          <a:effectLst/>
                          <a:latin typeface="Arial" panose="020B0604020202020204" pitchFamily="34" charset="0"/>
                        </a:rPr>
                        <a:t>2019</a:t>
                      </a:r>
                    </a:p>
                  </a:txBody>
                  <a:tcPr marL="9525" marR="9525" marT="9525" marB="0" anchor="b"/>
                </a:tc>
                <a:tc>
                  <a:txBody>
                    <a:bodyPr/>
                    <a:lstStyle/>
                    <a:p>
                      <a:pPr algn="ctr" fontAlgn="b"/>
                      <a:r>
                        <a:rPr lang="en-US" sz="1000" b="0" i="0" u="none" strike="noStrike">
                          <a:effectLst/>
                          <a:latin typeface="Arial" panose="020B0604020202020204" pitchFamily="34" charset="0"/>
                        </a:rPr>
                        <a:t>$3,566,671,000</a:t>
                      </a:r>
                    </a:p>
                  </a:txBody>
                  <a:tcPr marL="9525" marR="9525" marT="9525" marB="0" anchor="b"/>
                </a:tc>
                <a:tc>
                  <a:txBody>
                    <a:bodyPr/>
                    <a:lstStyle/>
                    <a:p>
                      <a:pPr algn="ctr" fontAlgn="b"/>
                      <a:r>
                        <a:rPr lang="en-US" sz="1000" b="0" i="0" u="none" strike="noStrike">
                          <a:effectLst/>
                          <a:latin typeface="Arial" panose="020B0604020202020204" pitchFamily="34" charset="0"/>
                        </a:rPr>
                        <a:t>$7,043,441,400</a:t>
                      </a:r>
                    </a:p>
                  </a:txBody>
                  <a:tcPr marL="9525" marR="9525" marT="9525" marB="0" anchor="b"/>
                </a:tc>
                <a:extLst>
                  <a:ext uri="{0D108BD9-81ED-4DB2-BD59-A6C34878D82A}">
                    <a16:rowId xmlns:a16="http://schemas.microsoft.com/office/drawing/2014/main" val="530722642"/>
                  </a:ext>
                </a:extLst>
              </a:tr>
              <a:tr h="270220">
                <a:tc>
                  <a:txBody>
                    <a:bodyPr/>
                    <a:lstStyle/>
                    <a:p>
                      <a:pPr algn="r" fontAlgn="b"/>
                      <a:r>
                        <a:rPr lang="en-US" sz="1000" b="0" i="0" u="none" strike="noStrike" dirty="0">
                          <a:effectLst/>
                          <a:latin typeface="Arial" panose="020B0604020202020204" pitchFamily="34" charset="0"/>
                        </a:rPr>
                        <a:t>2020</a:t>
                      </a:r>
                    </a:p>
                  </a:txBody>
                  <a:tcPr marL="9525" marR="9525" marT="9525" marB="0" anchor="b"/>
                </a:tc>
                <a:tc>
                  <a:txBody>
                    <a:bodyPr/>
                    <a:lstStyle/>
                    <a:p>
                      <a:pPr algn="ctr" fontAlgn="b"/>
                      <a:r>
                        <a:rPr lang="en-US" sz="1000" b="0" i="0" u="none" strike="noStrike" dirty="0">
                          <a:effectLst/>
                          <a:latin typeface="Arial" panose="020B0604020202020204" pitchFamily="34" charset="0"/>
                        </a:rPr>
                        <a:t>$3,799,115,800</a:t>
                      </a:r>
                    </a:p>
                  </a:txBody>
                  <a:tcPr marL="9525" marR="9525" marT="9525" marB="0" anchor="b"/>
                </a:tc>
                <a:tc>
                  <a:txBody>
                    <a:bodyPr/>
                    <a:lstStyle/>
                    <a:p>
                      <a:pPr algn="ctr" fontAlgn="b"/>
                      <a:r>
                        <a:rPr lang="en-US" sz="1000" b="0" i="0" u="none" strike="noStrike" dirty="0">
                          <a:effectLst/>
                          <a:latin typeface="Arial" panose="020B0604020202020204" pitchFamily="34" charset="0"/>
                        </a:rPr>
                        <a:t>$7,366,890,600</a:t>
                      </a:r>
                    </a:p>
                  </a:txBody>
                  <a:tcPr marL="9525" marR="9525" marT="9525" marB="0" anchor="b"/>
                </a:tc>
                <a:extLst>
                  <a:ext uri="{0D108BD9-81ED-4DB2-BD59-A6C34878D82A}">
                    <a16:rowId xmlns:a16="http://schemas.microsoft.com/office/drawing/2014/main" val="2297940695"/>
                  </a:ext>
                </a:extLst>
              </a:tr>
            </a:tbl>
          </a:graphicData>
        </a:graphic>
      </p:graphicFrame>
      <p:pic>
        <p:nvPicPr>
          <p:cNvPr id="8" name="Content Placeholder 7">
            <a:extLst>
              <a:ext uri="{FF2B5EF4-FFF2-40B4-BE49-F238E27FC236}">
                <a16:creationId xmlns:a16="http://schemas.microsoft.com/office/drawing/2014/main" id="{28C4E74C-4183-4DD4-90DD-63017C103B4A}"/>
              </a:ext>
            </a:extLst>
          </p:cNvPr>
          <p:cNvPicPr>
            <a:picLocks noChangeAspect="1"/>
          </p:cNvPicPr>
          <p:nvPr/>
        </p:nvPicPr>
        <p:blipFill>
          <a:blip r:embed="rId2"/>
          <a:stretch>
            <a:fillRect/>
          </a:stretch>
        </p:blipFill>
        <p:spPr>
          <a:xfrm>
            <a:off x="4743726" y="623392"/>
            <a:ext cx="7331737" cy="5430273"/>
          </a:xfrm>
          <a:prstGeom prst="rect">
            <a:avLst/>
          </a:prstGeom>
        </p:spPr>
      </p:pic>
      <p:sp>
        <p:nvSpPr>
          <p:cNvPr id="2" name="Title 1">
            <a:extLst>
              <a:ext uri="{FF2B5EF4-FFF2-40B4-BE49-F238E27FC236}">
                <a16:creationId xmlns:a16="http://schemas.microsoft.com/office/drawing/2014/main" id="{7812C25B-9611-433F-8760-3ECC1944151C}"/>
              </a:ext>
            </a:extLst>
          </p:cNvPr>
          <p:cNvSpPr>
            <a:spLocks noGrp="1"/>
          </p:cNvSpPr>
          <p:nvPr>
            <p:ph type="title"/>
          </p:nvPr>
        </p:nvSpPr>
        <p:spPr>
          <a:xfrm>
            <a:off x="9126245" y="1047565"/>
            <a:ext cx="3038648" cy="1607060"/>
          </a:xfrm>
          <a:noFill/>
          <a:ln w="19050">
            <a:solidFill>
              <a:schemeClr val="tx1"/>
            </a:solidFill>
          </a:ln>
        </p:spPr>
        <p:txBody>
          <a:bodyPr wrap="square" anchor="ctr">
            <a:normAutofit fontScale="90000"/>
          </a:bodyPr>
          <a:lstStyle/>
          <a:p>
            <a:pPr algn="ctr"/>
            <a:r>
              <a:rPr lang="en-US" sz="2800" dirty="0"/>
              <a:t>% of STATE FUNDING ALLOCATED TO PUBLIC EDUCATION</a:t>
            </a:r>
          </a:p>
        </p:txBody>
      </p:sp>
    </p:spTree>
    <p:extLst>
      <p:ext uri="{BB962C8B-B14F-4D97-AF65-F5344CB8AC3E}">
        <p14:creationId xmlns:p14="http://schemas.microsoft.com/office/powerpoint/2010/main" val="80708792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6097B8-1D2C-8644-BCC0-621046525A77}"/>
              </a:ext>
            </a:extLst>
          </p:cNvPr>
          <p:cNvSpPr>
            <a:spLocks noGrp="1"/>
          </p:cNvSpPr>
          <p:nvPr>
            <p:ph type="ctrTitle"/>
          </p:nvPr>
        </p:nvSpPr>
        <p:spPr/>
        <p:txBody>
          <a:bodyPr/>
          <a:lstStyle/>
          <a:p>
            <a:r>
              <a:rPr lang="en-US" dirty="0">
                <a:solidFill>
                  <a:schemeClr val="tx1"/>
                </a:solidFill>
              </a:rPr>
              <a:t>Policy options</a:t>
            </a:r>
          </a:p>
        </p:txBody>
      </p:sp>
      <p:sp>
        <p:nvSpPr>
          <p:cNvPr id="3" name="Subtitle 2">
            <a:extLst>
              <a:ext uri="{FF2B5EF4-FFF2-40B4-BE49-F238E27FC236}">
                <a16:creationId xmlns:a16="http://schemas.microsoft.com/office/drawing/2014/main" id="{8342CC8E-29F7-0D4F-B2E6-4B19FDD3788E}"/>
              </a:ext>
            </a:extLst>
          </p:cNvPr>
          <p:cNvSpPr>
            <a:spLocks noGrp="1"/>
          </p:cNvSpPr>
          <p:nvPr>
            <p:ph type="subTitle" idx="1"/>
          </p:nvPr>
        </p:nvSpPr>
        <p:spPr/>
        <p:txBody>
          <a:bodyPr/>
          <a:lstStyle/>
          <a:p>
            <a:r>
              <a:rPr lang="en-US" dirty="0">
                <a:solidFill>
                  <a:schemeClr val="tx1"/>
                </a:solidFill>
              </a:rPr>
              <a:t>Tax Restructuring and Equalization Task Force</a:t>
            </a:r>
          </a:p>
          <a:p>
            <a:r>
              <a:rPr lang="en-US" dirty="0">
                <a:solidFill>
                  <a:schemeClr val="tx1"/>
                </a:solidFill>
              </a:rPr>
              <a:t>September 5, 2019</a:t>
            </a:r>
          </a:p>
        </p:txBody>
      </p:sp>
    </p:spTree>
    <p:extLst>
      <p:ext uri="{BB962C8B-B14F-4D97-AF65-F5344CB8AC3E}">
        <p14:creationId xmlns:p14="http://schemas.microsoft.com/office/powerpoint/2010/main" val="357337766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2F1216-B964-45D2-A5C9-5AE481E0DE3B}"/>
              </a:ext>
            </a:extLst>
          </p:cNvPr>
          <p:cNvSpPr>
            <a:spLocks noGrp="1"/>
          </p:cNvSpPr>
          <p:nvPr>
            <p:ph type="title"/>
          </p:nvPr>
        </p:nvSpPr>
        <p:spPr/>
        <p:txBody>
          <a:bodyPr>
            <a:noAutofit/>
          </a:bodyPr>
          <a:lstStyle/>
          <a:p>
            <a:r>
              <a:rPr lang="en-US" sz="4000" dirty="0"/>
              <a:t>Spectrum of potential modifications to allowed uses of income tax</a:t>
            </a:r>
          </a:p>
        </p:txBody>
      </p:sp>
      <p:sp>
        <p:nvSpPr>
          <p:cNvPr id="10" name="Arrow: Left-Right 9">
            <a:extLst>
              <a:ext uri="{FF2B5EF4-FFF2-40B4-BE49-F238E27FC236}">
                <a16:creationId xmlns:a16="http://schemas.microsoft.com/office/drawing/2014/main" id="{60BE51F7-BA37-40C4-A1D4-FB05116C0653}"/>
              </a:ext>
            </a:extLst>
          </p:cNvPr>
          <p:cNvSpPr/>
          <p:nvPr/>
        </p:nvSpPr>
        <p:spPr>
          <a:xfrm>
            <a:off x="636927" y="3678888"/>
            <a:ext cx="10953881" cy="920767"/>
          </a:xfrm>
          <a:prstGeom prst="leftRightArrow">
            <a:avLst/>
          </a:prstGeom>
          <a:solidFill>
            <a:schemeClr val="accent1">
              <a:lumMod val="40000"/>
              <a:lumOff val="60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6359D409-4DAB-452F-AE15-2474BCE3988A}"/>
              </a:ext>
            </a:extLst>
          </p:cNvPr>
          <p:cNvSpPr txBox="1"/>
          <p:nvPr/>
        </p:nvSpPr>
        <p:spPr>
          <a:xfrm>
            <a:off x="2024295" y="3014367"/>
            <a:ext cx="1425203" cy="261610"/>
          </a:xfrm>
          <a:prstGeom prst="rect">
            <a:avLst/>
          </a:prstGeom>
          <a:noFill/>
          <a:ln>
            <a:solidFill>
              <a:schemeClr val="accent1"/>
            </a:solidFill>
          </a:ln>
        </p:spPr>
        <p:txBody>
          <a:bodyPr wrap="square" rtlCol="0">
            <a:spAutoFit/>
          </a:bodyPr>
          <a:lstStyle>
            <a:defPPr>
              <a:defRPr lang="en-US"/>
            </a:defPPr>
            <a:lvl1pPr>
              <a:defRPr sz="1100" b="1">
                <a:solidFill>
                  <a:schemeClr val="bg1"/>
                </a:solidFill>
              </a:defRPr>
            </a:lvl1pPr>
          </a:lstStyle>
          <a:p>
            <a:pPr algn="ctr"/>
            <a:r>
              <a:rPr lang="en-US" dirty="0"/>
              <a:t>Status Quo</a:t>
            </a:r>
          </a:p>
        </p:txBody>
      </p:sp>
      <p:sp>
        <p:nvSpPr>
          <p:cNvPr id="12" name="TextBox 11">
            <a:extLst>
              <a:ext uri="{FF2B5EF4-FFF2-40B4-BE49-F238E27FC236}">
                <a16:creationId xmlns:a16="http://schemas.microsoft.com/office/drawing/2014/main" id="{9F157DCD-C03A-49C6-9940-F48D204985E9}"/>
              </a:ext>
            </a:extLst>
          </p:cNvPr>
          <p:cNvSpPr txBox="1"/>
          <p:nvPr/>
        </p:nvSpPr>
        <p:spPr>
          <a:xfrm>
            <a:off x="1182414" y="4838263"/>
            <a:ext cx="1425203" cy="769441"/>
          </a:xfrm>
          <a:prstGeom prst="rect">
            <a:avLst/>
          </a:prstGeom>
          <a:noFill/>
          <a:ln>
            <a:solidFill>
              <a:schemeClr val="accent1"/>
            </a:solidFill>
          </a:ln>
        </p:spPr>
        <p:txBody>
          <a:bodyPr wrap="square" rtlCol="0">
            <a:spAutoFit/>
          </a:bodyPr>
          <a:lstStyle/>
          <a:p>
            <a:pPr algn="ctr"/>
            <a:r>
              <a:rPr lang="en-US" sz="1100" b="1" dirty="0">
                <a:solidFill>
                  <a:schemeClr val="bg1"/>
                </a:solidFill>
              </a:rPr>
              <a:t>Amend Constitution to remove Higher Ed spending from Education Fund</a:t>
            </a:r>
          </a:p>
        </p:txBody>
      </p:sp>
      <p:sp>
        <p:nvSpPr>
          <p:cNvPr id="13" name="TextBox 12">
            <a:extLst>
              <a:ext uri="{FF2B5EF4-FFF2-40B4-BE49-F238E27FC236}">
                <a16:creationId xmlns:a16="http://schemas.microsoft.com/office/drawing/2014/main" id="{1A5A9893-5B62-4137-B476-7B2E8275CC26}"/>
              </a:ext>
            </a:extLst>
          </p:cNvPr>
          <p:cNvSpPr txBox="1"/>
          <p:nvPr/>
        </p:nvSpPr>
        <p:spPr>
          <a:xfrm>
            <a:off x="3577727" y="4838264"/>
            <a:ext cx="1425203" cy="938719"/>
          </a:xfrm>
          <a:prstGeom prst="rect">
            <a:avLst/>
          </a:prstGeom>
          <a:noFill/>
          <a:ln>
            <a:solidFill>
              <a:schemeClr val="accent1"/>
            </a:solidFill>
          </a:ln>
        </p:spPr>
        <p:txBody>
          <a:bodyPr wrap="square" rtlCol="0">
            <a:spAutoFit/>
          </a:bodyPr>
          <a:lstStyle>
            <a:defPPr>
              <a:defRPr lang="en-US"/>
            </a:defPPr>
            <a:lvl1pPr>
              <a:defRPr sz="1100" b="1">
                <a:solidFill>
                  <a:schemeClr val="bg1"/>
                </a:solidFill>
              </a:defRPr>
            </a:lvl1pPr>
          </a:lstStyle>
          <a:p>
            <a:pPr algn="ctr"/>
            <a:r>
              <a:rPr lang="en-US" dirty="0"/>
              <a:t>Statutory or administrative changes to certain budget appropriations</a:t>
            </a:r>
          </a:p>
        </p:txBody>
      </p:sp>
      <p:sp>
        <p:nvSpPr>
          <p:cNvPr id="14" name="TextBox 13">
            <a:extLst>
              <a:ext uri="{FF2B5EF4-FFF2-40B4-BE49-F238E27FC236}">
                <a16:creationId xmlns:a16="http://schemas.microsoft.com/office/drawing/2014/main" id="{FE76CA0D-A550-453E-9BC5-2FD536737CF8}"/>
              </a:ext>
            </a:extLst>
          </p:cNvPr>
          <p:cNvSpPr txBox="1"/>
          <p:nvPr/>
        </p:nvSpPr>
        <p:spPr>
          <a:xfrm>
            <a:off x="4215177" y="2144333"/>
            <a:ext cx="1425203" cy="1107996"/>
          </a:xfrm>
          <a:prstGeom prst="rect">
            <a:avLst/>
          </a:prstGeom>
          <a:noFill/>
          <a:ln>
            <a:solidFill>
              <a:schemeClr val="accent1"/>
            </a:solidFill>
          </a:ln>
        </p:spPr>
        <p:txBody>
          <a:bodyPr wrap="square" rtlCol="0">
            <a:spAutoFit/>
          </a:bodyPr>
          <a:lstStyle>
            <a:defPPr>
              <a:defRPr lang="en-US"/>
            </a:defPPr>
            <a:lvl1pPr>
              <a:defRPr sz="1100" b="1">
                <a:solidFill>
                  <a:schemeClr val="bg1"/>
                </a:solidFill>
              </a:defRPr>
            </a:lvl1pPr>
          </a:lstStyle>
          <a:p>
            <a:pPr algn="ctr"/>
            <a:r>
              <a:rPr lang="en-US" dirty="0"/>
              <a:t>Fund school lunch program out of Education Fund and move liquor markup profits to General Fund</a:t>
            </a:r>
          </a:p>
        </p:txBody>
      </p:sp>
      <p:sp>
        <p:nvSpPr>
          <p:cNvPr id="15" name="TextBox 14">
            <a:extLst>
              <a:ext uri="{FF2B5EF4-FFF2-40B4-BE49-F238E27FC236}">
                <a16:creationId xmlns:a16="http://schemas.microsoft.com/office/drawing/2014/main" id="{08CA31D2-3A99-48A9-8B1C-9B7DDDFC2F4D}"/>
              </a:ext>
            </a:extLst>
          </p:cNvPr>
          <p:cNvSpPr txBox="1"/>
          <p:nvPr/>
        </p:nvSpPr>
        <p:spPr>
          <a:xfrm>
            <a:off x="7242672" y="4838263"/>
            <a:ext cx="1659586" cy="1107996"/>
          </a:xfrm>
          <a:prstGeom prst="rect">
            <a:avLst/>
          </a:prstGeom>
          <a:noFill/>
          <a:ln>
            <a:solidFill>
              <a:schemeClr val="accent1"/>
            </a:solidFill>
          </a:ln>
        </p:spPr>
        <p:txBody>
          <a:bodyPr wrap="square" rtlCol="0">
            <a:spAutoFit/>
          </a:bodyPr>
          <a:lstStyle>
            <a:defPPr>
              <a:defRPr lang="en-US"/>
            </a:defPPr>
            <a:lvl1pPr>
              <a:defRPr sz="1100" b="1">
                <a:solidFill>
                  <a:schemeClr val="bg1"/>
                </a:solidFill>
              </a:defRPr>
            </a:lvl1pPr>
          </a:lstStyle>
          <a:p>
            <a:pPr algn="ctr"/>
            <a:r>
              <a:rPr lang="en-US" dirty="0"/>
              <a:t>Replace Basic Levy with a statewide property tax that would flow into the General Fund and replaced with income tax funds</a:t>
            </a:r>
          </a:p>
        </p:txBody>
      </p:sp>
      <p:sp>
        <p:nvSpPr>
          <p:cNvPr id="16" name="TextBox 15">
            <a:extLst>
              <a:ext uri="{FF2B5EF4-FFF2-40B4-BE49-F238E27FC236}">
                <a16:creationId xmlns:a16="http://schemas.microsoft.com/office/drawing/2014/main" id="{A7F01BB6-5964-4156-878A-F0318C5958E4}"/>
              </a:ext>
            </a:extLst>
          </p:cNvPr>
          <p:cNvSpPr txBox="1"/>
          <p:nvPr/>
        </p:nvSpPr>
        <p:spPr>
          <a:xfrm>
            <a:off x="8310526" y="2811836"/>
            <a:ext cx="1425203" cy="600164"/>
          </a:xfrm>
          <a:prstGeom prst="rect">
            <a:avLst/>
          </a:prstGeom>
          <a:noFill/>
          <a:ln>
            <a:solidFill>
              <a:schemeClr val="accent1"/>
            </a:solidFill>
          </a:ln>
        </p:spPr>
        <p:txBody>
          <a:bodyPr wrap="square" rtlCol="0">
            <a:spAutoFit/>
          </a:bodyPr>
          <a:lstStyle>
            <a:defPPr>
              <a:defRPr lang="en-US"/>
            </a:defPPr>
            <a:lvl1pPr>
              <a:defRPr sz="1100" b="1">
                <a:solidFill>
                  <a:schemeClr val="bg1"/>
                </a:solidFill>
              </a:defRPr>
            </a:lvl1pPr>
          </a:lstStyle>
          <a:p>
            <a:pPr algn="ctr"/>
            <a:r>
              <a:rPr lang="en-US" dirty="0"/>
              <a:t>Income Tax Filing Fee and corresponding income tax credit</a:t>
            </a:r>
          </a:p>
        </p:txBody>
      </p:sp>
      <p:sp>
        <p:nvSpPr>
          <p:cNvPr id="17" name="TextBox 16">
            <a:extLst>
              <a:ext uri="{FF2B5EF4-FFF2-40B4-BE49-F238E27FC236}">
                <a16:creationId xmlns:a16="http://schemas.microsoft.com/office/drawing/2014/main" id="{6749F243-53AB-470C-A280-FD073FA330A1}"/>
              </a:ext>
            </a:extLst>
          </p:cNvPr>
          <p:cNvSpPr txBox="1"/>
          <p:nvPr/>
        </p:nvSpPr>
        <p:spPr>
          <a:xfrm>
            <a:off x="9503454" y="4838263"/>
            <a:ext cx="1425203" cy="1107996"/>
          </a:xfrm>
          <a:prstGeom prst="rect">
            <a:avLst/>
          </a:prstGeom>
          <a:noFill/>
          <a:ln>
            <a:solidFill>
              <a:schemeClr val="accent1"/>
            </a:solidFill>
          </a:ln>
        </p:spPr>
        <p:txBody>
          <a:bodyPr wrap="square" rtlCol="0">
            <a:spAutoFit/>
          </a:bodyPr>
          <a:lstStyle>
            <a:defPPr>
              <a:defRPr lang="en-US"/>
            </a:defPPr>
            <a:lvl1pPr>
              <a:defRPr sz="1100" b="1">
                <a:solidFill>
                  <a:schemeClr val="bg1"/>
                </a:solidFill>
              </a:defRPr>
            </a:lvl1pPr>
          </a:lstStyle>
          <a:p>
            <a:pPr algn="ctr"/>
            <a:r>
              <a:rPr lang="en-US" dirty="0"/>
              <a:t>Amend Constitution to allow for certain social services to be funded from the Education Fund (SJR3)</a:t>
            </a:r>
          </a:p>
        </p:txBody>
      </p:sp>
      <p:sp>
        <p:nvSpPr>
          <p:cNvPr id="18" name="TextBox 17">
            <a:extLst>
              <a:ext uri="{FF2B5EF4-FFF2-40B4-BE49-F238E27FC236}">
                <a16:creationId xmlns:a16="http://schemas.microsoft.com/office/drawing/2014/main" id="{69982C2A-AD41-493F-B623-0811FEE6174E}"/>
              </a:ext>
            </a:extLst>
          </p:cNvPr>
          <p:cNvSpPr txBox="1"/>
          <p:nvPr/>
        </p:nvSpPr>
        <p:spPr>
          <a:xfrm>
            <a:off x="10019513" y="2535504"/>
            <a:ext cx="1425203" cy="938719"/>
          </a:xfrm>
          <a:prstGeom prst="rect">
            <a:avLst/>
          </a:prstGeom>
          <a:noFill/>
          <a:ln>
            <a:solidFill>
              <a:schemeClr val="accent1"/>
            </a:solidFill>
          </a:ln>
        </p:spPr>
        <p:txBody>
          <a:bodyPr wrap="square" rtlCol="0">
            <a:spAutoFit/>
          </a:bodyPr>
          <a:lstStyle>
            <a:defPPr>
              <a:defRPr lang="en-US"/>
            </a:defPPr>
            <a:lvl1pPr>
              <a:defRPr sz="1100" b="1">
                <a:solidFill>
                  <a:schemeClr val="bg1"/>
                </a:solidFill>
              </a:defRPr>
            </a:lvl1pPr>
          </a:lstStyle>
          <a:p>
            <a:pPr algn="ctr"/>
            <a:r>
              <a:rPr lang="en-US" dirty="0"/>
              <a:t>Amend Constitution to eliminate earmark of income tax to public and higher education</a:t>
            </a:r>
          </a:p>
        </p:txBody>
      </p:sp>
      <p:sp>
        <p:nvSpPr>
          <p:cNvPr id="19" name="TextBox 18">
            <a:extLst>
              <a:ext uri="{FF2B5EF4-FFF2-40B4-BE49-F238E27FC236}">
                <a16:creationId xmlns:a16="http://schemas.microsoft.com/office/drawing/2014/main" id="{526763F3-4FAB-4544-BD73-0978A7E20817}"/>
              </a:ext>
            </a:extLst>
          </p:cNvPr>
          <p:cNvSpPr txBox="1"/>
          <p:nvPr/>
        </p:nvSpPr>
        <p:spPr>
          <a:xfrm>
            <a:off x="863952" y="3940498"/>
            <a:ext cx="10695327" cy="369332"/>
          </a:xfrm>
          <a:prstGeom prst="rect">
            <a:avLst/>
          </a:prstGeom>
          <a:noFill/>
        </p:spPr>
        <p:txBody>
          <a:bodyPr wrap="square" rtlCol="0">
            <a:spAutoFit/>
          </a:bodyPr>
          <a:lstStyle/>
          <a:p>
            <a:r>
              <a:rPr lang="en-US" b="1" dirty="0">
                <a:solidFill>
                  <a:schemeClr val="bg1"/>
                </a:solidFill>
              </a:rPr>
              <a:t>Less budget flexibility							More budget flexibility</a:t>
            </a:r>
          </a:p>
        </p:txBody>
      </p:sp>
      <p:cxnSp>
        <p:nvCxnSpPr>
          <p:cNvPr id="21" name="Straight Connector 20">
            <a:extLst>
              <a:ext uri="{FF2B5EF4-FFF2-40B4-BE49-F238E27FC236}">
                <a16:creationId xmlns:a16="http://schemas.microsoft.com/office/drawing/2014/main" id="{6911903D-CA97-47EE-A152-DD08506350B4}"/>
              </a:ext>
            </a:extLst>
          </p:cNvPr>
          <p:cNvCxnSpPr>
            <a:stCxn id="11" idx="2"/>
          </p:cNvCxnSpPr>
          <p:nvPr/>
        </p:nvCxnSpPr>
        <p:spPr>
          <a:xfrm flipH="1">
            <a:off x="2736896" y="3275977"/>
            <a:ext cx="1" cy="664521"/>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B2E4D919-91A7-4997-84F3-C4A3DDE6C447}"/>
              </a:ext>
            </a:extLst>
          </p:cNvPr>
          <p:cNvCxnSpPr>
            <a:cxnSpLocks/>
            <a:stCxn id="14" idx="2"/>
          </p:cNvCxnSpPr>
          <p:nvPr/>
        </p:nvCxnSpPr>
        <p:spPr>
          <a:xfrm>
            <a:off x="4927779" y="3252329"/>
            <a:ext cx="0" cy="688169"/>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D290292C-4DE2-4A7F-A33A-AF2C5C923939}"/>
              </a:ext>
            </a:extLst>
          </p:cNvPr>
          <p:cNvCxnSpPr>
            <a:stCxn id="16" idx="2"/>
          </p:cNvCxnSpPr>
          <p:nvPr/>
        </p:nvCxnSpPr>
        <p:spPr>
          <a:xfrm>
            <a:off x="9023128" y="3412000"/>
            <a:ext cx="1051" cy="528498"/>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91118EF9-A6F3-4EB5-AEA7-DEDA7C07E7A9}"/>
              </a:ext>
            </a:extLst>
          </p:cNvPr>
          <p:cNvCxnSpPr>
            <a:cxnSpLocks/>
            <a:stCxn id="18" idx="2"/>
          </p:cNvCxnSpPr>
          <p:nvPr/>
        </p:nvCxnSpPr>
        <p:spPr>
          <a:xfrm flipH="1">
            <a:off x="10706873" y="3474223"/>
            <a:ext cx="25242" cy="466275"/>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06DF2F3B-F6D8-4AEE-A84B-89990C796277}"/>
              </a:ext>
            </a:extLst>
          </p:cNvPr>
          <p:cNvCxnSpPr>
            <a:stCxn id="12" idx="0"/>
          </p:cNvCxnSpPr>
          <p:nvPr/>
        </p:nvCxnSpPr>
        <p:spPr>
          <a:xfrm flipH="1" flipV="1">
            <a:off x="1891862" y="4382814"/>
            <a:ext cx="3154" cy="455449"/>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BABC02C9-5B13-4169-BD01-B693B9A82B8A}"/>
              </a:ext>
            </a:extLst>
          </p:cNvPr>
          <p:cNvCxnSpPr>
            <a:stCxn id="13" idx="0"/>
          </p:cNvCxnSpPr>
          <p:nvPr/>
        </p:nvCxnSpPr>
        <p:spPr>
          <a:xfrm flipH="1" flipV="1">
            <a:off x="4281920" y="4370201"/>
            <a:ext cx="8409" cy="468063"/>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BC5255BD-87F9-4979-8A69-6D9414F25A66}"/>
              </a:ext>
            </a:extLst>
          </p:cNvPr>
          <p:cNvCxnSpPr>
            <a:cxnSpLocks/>
            <a:stCxn id="15" idx="0"/>
          </p:cNvCxnSpPr>
          <p:nvPr/>
        </p:nvCxnSpPr>
        <p:spPr>
          <a:xfrm flipV="1">
            <a:off x="8072465" y="4382814"/>
            <a:ext cx="8409" cy="455449"/>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3372D518-E2E6-4196-8DFA-6B1A1AA98409}"/>
              </a:ext>
            </a:extLst>
          </p:cNvPr>
          <p:cNvCxnSpPr>
            <a:stCxn id="17" idx="0"/>
          </p:cNvCxnSpPr>
          <p:nvPr/>
        </p:nvCxnSpPr>
        <p:spPr>
          <a:xfrm flipH="1" flipV="1">
            <a:off x="10216055" y="4370201"/>
            <a:ext cx="1" cy="468062"/>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2961255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7913" y="804332"/>
            <a:ext cx="4280540" cy="5249335"/>
          </a:xfrm>
        </p:spPr>
        <p:txBody>
          <a:bodyPr>
            <a:normAutofit fontScale="90000"/>
          </a:bodyPr>
          <a:lstStyle/>
          <a:p>
            <a:pPr algn="ctr"/>
            <a:r>
              <a:rPr lang="en-US" dirty="0"/>
              <a:t>Eliminate spending restrictions on income tax revenue</a:t>
            </a:r>
            <a:endParaRPr lang="en-US" sz="5400" dirty="0"/>
          </a:p>
        </p:txBody>
      </p:sp>
      <p:sp>
        <p:nvSpPr>
          <p:cNvPr id="3" name="Content Placeholder 2"/>
          <p:cNvSpPr>
            <a:spLocks noGrp="1"/>
          </p:cNvSpPr>
          <p:nvPr>
            <p:ph idx="1"/>
          </p:nvPr>
        </p:nvSpPr>
        <p:spPr>
          <a:xfrm>
            <a:off x="4911045" y="1180124"/>
            <a:ext cx="6257721" cy="4627894"/>
          </a:xfrm>
        </p:spPr>
        <p:txBody>
          <a:bodyPr anchor="ctr">
            <a:noAutofit/>
          </a:bodyPr>
          <a:lstStyle/>
          <a:p>
            <a:pPr marL="0" indent="0">
              <a:spcBef>
                <a:spcPts val="600"/>
              </a:spcBef>
              <a:buNone/>
            </a:pPr>
            <a:r>
              <a:rPr lang="en-US" sz="2000" b="1" dirty="0">
                <a:solidFill>
                  <a:schemeClr val="accent1"/>
                </a:solidFill>
              </a:rPr>
              <a:t>Policy</a:t>
            </a:r>
            <a:r>
              <a:rPr lang="en-US" sz="2000" b="1" dirty="0"/>
              <a:t> </a:t>
            </a:r>
            <a:r>
              <a:rPr lang="en-US" sz="2000" b="1" dirty="0">
                <a:solidFill>
                  <a:schemeClr val="accent1"/>
                </a:solidFill>
              </a:rPr>
              <a:t>Description</a:t>
            </a:r>
            <a:endParaRPr lang="en-US" sz="2000" b="1" dirty="0"/>
          </a:p>
          <a:p>
            <a:pPr marL="457189" indent="-457189">
              <a:spcBef>
                <a:spcPts val="600"/>
              </a:spcBef>
              <a:spcAft>
                <a:spcPts val="1200"/>
              </a:spcAft>
            </a:pPr>
            <a:r>
              <a:rPr lang="en-US" sz="2000" b="1" dirty="0"/>
              <a:t>The Legislature could pass a resolution to amend the constitution to eliminate the spending restrictions that require all income tax revenue to be spent on public and higher education.</a:t>
            </a:r>
          </a:p>
          <a:p>
            <a:pPr marL="457189" indent="-457189">
              <a:spcBef>
                <a:spcPts val="600"/>
              </a:spcBef>
              <a:spcAft>
                <a:spcPts val="1200"/>
              </a:spcAft>
            </a:pPr>
            <a:r>
              <a:rPr lang="en-US" sz="2000" b="1" dirty="0"/>
              <a:t>The resolution would need a 2/3 majority in both chambers of the legislature and a majority vote in a statewide general election.</a:t>
            </a:r>
          </a:p>
          <a:p>
            <a:pPr marL="0" indent="0">
              <a:spcBef>
                <a:spcPts val="600"/>
              </a:spcBef>
              <a:buNone/>
            </a:pPr>
            <a:r>
              <a:rPr lang="en-US" sz="2000" b="1" dirty="0">
                <a:solidFill>
                  <a:schemeClr val="accent1"/>
                </a:solidFill>
              </a:rPr>
              <a:t>National Comparison</a:t>
            </a:r>
          </a:p>
          <a:p>
            <a:pPr marL="457189" indent="-457189">
              <a:spcBef>
                <a:spcPts val="600"/>
              </a:spcBef>
              <a:spcAft>
                <a:spcPts val="1200"/>
              </a:spcAft>
              <a:buFont typeface="Arial" panose="020B0604020202020204" pitchFamily="34" charset="0"/>
              <a:buChar char="•"/>
            </a:pPr>
            <a:r>
              <a:rPr lang="en-US" sz="2000" b="1" dirty="0"/>
              <a:t>Utah only state with 100% of income tax revenue dedicated to education spending.</a:t>
            </a:r>
          </a:p>
          <a:p>
            <a:pPr marL="457189" indent="-457189">
              <a:spcBef>
                <a:spcPts val="600"/>
              </a:spcBef>
              <a:spcAft>
                <a:spcPts val="1200"/>
              </a:spcAft>
              <a:buFont typeface="Arial" panose="020B0604020202020204" pitchFamily="34" charset="0"/>
              <a:buChar char="•"/>
            </a:pPr>
            <a:r>
              <a:rPr lang="en-US" sz="2000" b="1" dirty="0"/>
              <a:t>2 other states dedicate a portion of income tax revenue to education in their state constitution</a:t>
            </a:r>
          </a:p>
          <a:p>
            <a:pPr marL="457189" indent="-457189">
              <a:spcBef>
                <a:spcPts val="600"/>
              </a:spcBef>
              <a:spcAft>
                <a:spcPts val="1200"/>
              </a:spcAft>
              <a:buFont typeface="Arial" panose="020B0604020202020204" pitchFamily="34" charset="0"/>
              <a:buChar char="•"/>
            </a:pPr>
            <a:r>
              <a:rPr lang="en-US" sz="2000" b="1" dirty="0"/>
              <a:t>6 other states dedicate a portion of income tax revenue to education in statute</a:t>
            </a:r>
          </a:p>
        </p:txBody>
      </p:sp>
      <p:cxnSp>
        <p:nvCxnSpPr>
          <p:cNvPr id="6" name="Straight Connector 5">
            <a:extLst>
              <a:ext uri="{FF2B5EF4-FFF2-40B4-BE49-F238E27FC236}">
                <a16:creationId xmlns:a16="http://schemas.microsoft.com/office/drawing/2014/main" id="{A33532B5-0821-4655-B1CF-0FEB07EF73E3}"/>
              </a:ext>
            </a:extLst>
          </p:cNvPr>
          <p:cNvCxnSpPr/>
          <p:nvPr/>
        </p:nvCxnSpPr>
        <p:spPr>
          <a:xfrm>
            <a:off x="4662649" y="1710690"/>
            <a:ext cx="0" cy="343662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2707045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89CB6E-6EAE-4965-9886-13A82866F48C}"/>
              </a:ext>
            </a:extLst>
          </p:cNvPr>
          <p:cNvSpPr>
            <a:spLocks noGrp="1"/>
          </p:cNvSpPr>
          <p:nvPr>
            <p:ph type="title"/>
          </p:nvPr>
        </p:nvSpPr>
        <p:spPr/>
        <p:txBody>
          <a:bodyPr/>
          <a:lstStyle/>
          <a:p>
            <a:r>
              <a:rPr lang="en-US" dirty="0"/>
              <a:t>Policy considerations</a:t>
            </a:r>
          </a:p>
        </p:txBody>
      </p:sp>
      <p:sp>
        <p:nvSpPr>
          <p:cNvPr id="3" name="Content Placeholder 2">
            <a:extLst>
              <a:ext uri="{FF2B5EF4-FFF2-40B4-BE49-F238E27FC236}">
                <a16:creationId xmlns:a16="http://schemas.microsoft.com/office/drawing/2014/main" id="{D6AA1B11-1A65-4A10-9DDB-9E488B092A4E}"/>
              </a:ext>
            </a:extLst>
          </p:cNvPr>
          <p:cNvSpPr>
            <a:spLocks noGrp="1"/>
          </p:cNvSpPr>
          <p:nvPr>
            <p:ph sz="half" idx="1"/>
          </p:nvPr>
        </p:nvSpPr>
        <p:spPr/>
        <p:txBody>
          <a:bodyPr>
            <a:normAutofit/>
          </a:bodyPr>
          <a:lstStyle/>
          <a:p>
            <a:r>
              <a:rPr lang="en-US" sz="2400" b="1" dirty="0"/>
              <a:t>Flexibility</a:t>
            </a:r>
          </a:p>
          <a:p>
            <a:pPr lvl="1"/>
            <a:r>
              <a:rPr lang="en-US" sz="2000" dirty="0"/>
              <a:t>This change would provide the Legislature flexibility to use income tax revenue to meet any state need.</a:t>
            </a:r>
          </a:p>
          <a:p>
            <a:r>
              <a:rPr lang="en-US" sz="2400" b="1" dirty="0"/>
              <a:t>Scale</a:t>
            </a:r>
          </a:p>
          <a:p>
            <a:pPr lvl="1"/>
            <a:r>
              <a:rPr lang="en-US" sz="2000" dirty="0"/>
              <a:t>An amendment could be crafted to free up all or a portion of income tax revenue. It could also be crafted to allow income tax revenue to be used for only certain state purposes.</a:t>
            </a:r>
          </a:p>
          <a:p>
            <a:pPr lvl="1"/>
            <a:endParaRPr lang="en-US" sz="2000" dirty="0"/>
          </a:p>
        </p:txBody>
      </p:sp>
      <p:sp>
        <p:nvSpPr>
          <p:cNvPr id="4" name="Content Placeholder 3">
            <a:extLst>
              <a:ext uri="{FF2B5EF4-FFF2-40B4-BE49-F238E27FC236}">
                <a16:creationId xmlns:a16="http://schemas.microsoft.com/office/drawing/2014/main" id="{840FB6D7-2E03-4715-AFD2-622212EC1805}"/>
              </a:ext>
            </a:extLst>
          </p:cNvPr>
          <p:cNvSpPr>
            <a:spLocks noGrp="1"/>
          </p:cNvSpPr>
          <p:nvPr>
            <p:ph sz="half" idx="2"/>
          </p:nvPr>
        </p:nvSpPr>
        <p:spPr/>
        <p:txBody>
          <a:bodyPr>
            <a:normAutofit/>
          </a:bodyPr>
          <a:lstStyle/>
          <a:p>
            <a:r>
              <a:rPr lang="en-US" sz="2400" b="1" dirty="0"/>
              <a:t>Simplicity/Transparency</a:t>
            </a:r>
          </a:p>
          <a:p>
            <a:pPr lvl="1"/>
            <a:r>
              <a:rPr lang="en-US" sz="2000" dirty="0"/>
              <a:t>Eliminating spending restrictions simplifies the budget process.</a:t>
            </a:r>
          </a:p>
          <a:p>
            <a:pPr marL="0" indent="0">
              <a:buNone/>
            </a:pPr>
            <a:endParaRPr lang="en-US" sz="2000" dirty="0"/>
          </a:p>
        </p:txBody>
      </p:sp>
    </p:spTree>
    <p:extLst>
      <p:ext uri="{BB962C8B-B14F-4D97-AF65-F5344CB8AC3E}">
        <p14:creationId xmlns:p14="http://schemas.microsoft.com/office/powerpoint/2010/main" val="297961750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0770" y="804332"/>
            <a:ext cx="3947682" cy="5249335"/>
          </a:xfrm>
        </p:spPr>
        <p:txBody>
          <a:bodyPr>
            <a:normAutofit/>
          </a:bodyPr>
          <a:lstStyle/>
          <a:p>
            <a:pPr algn="ctr"/>
            <a:r>
              <a:rPr lang="en-US" sz="5400" dirty="0"/>
              <a:t>Income tax filing fee and credit</a:t>
            </a:r>
          </a:p>
        </p:txBody>
      </p:sp>
      <p:sp>
        <p:nvSpPr>
          <p:cNvPr id="3" name="Content Placeholder 2"/>
          <p:cNvSpPr>
            <a:spLocks noGrp="1"/>
          </p:cNvSpPr>
          <p:nvPr>
            <p:ph idx="1"/>
          </p:nvPr>
        </p:nvSpPr>
        <p:spPr>
          <a:xfrm>
            <a:off x="4911045" y="1535854"/>
            <a:ext cx="6257721" cy="4272163"/>
          </a:xfrm>
        </p:spPr>
        <p:txBody>
          <a:bodyPr anchor="ctr">
            <a:noAutofit/>
          </a:bodyPr>
          <a:lstStyle/>
          <a:p>
            <a:pPr marL="0" indent="0">
              <a:spcBef>
                <a:spcPts val="600"/>
              </a:spcBef>
              <a:buNone/>
            </a:pPr>
            <a:r>
              <a:rPr lang="en-US" sz="2000" b="1" dirty="0">
                <a:solidFill>
                  <a:schemeClr val="accent1"/>
                </a:solidFill>
              </a:rPr>
              <a:t>Policy</a:t>
            </a:r>
            <a:r>
              <a:rPr lang="en-US" sz="2000" b="1" dirty="0"/>
              <a:t> </a:t>
            </a:r>
            <a:r>
              <a:rPr lang="en-US" sz="2000" b="1" dirty="0">
                <a:solidFill>
                  <a:schemeClr val="accent1"/>
                </a:solidFill>
              </a:rPr>
              <a:t>Description</a:t>
            </a:r>
            <a:endParaRPr lang="en-US" sz="2000" b="1" dirty="0"/>
          </a:p>
          <a:p>
            <a:pPr marL="457189" indent="-457189">
              <a:spcBef>
                <a:spcPts val="600"/>
              </a:spcBef>
              <a:spcAft>
                <a:spcPts val="1200"/>
              </a:spcAft>
            </a:pPr>
            <a:r>
              <a:rPr lang="en-US" sz="2000" b="1" dirty="0"/>
              <a:t>The Legislature could impose a fee on each individual or corporation that files an income tax return and deposit the fee in the General Fund. An income tax credit equal to the amount of the fee could offset the cost of the fee to the taxpayer. </a:t>
            </a:r>
          </a:p>
          <a:p>
            <a:pPr marL="457189" indent="-457189">
              <a:spcBef>
                <a:spcPts val="600"/>
              </a:spcBef>
              <a:spcAft>
                <a:spcPts val="1200"/>
              </a:spcAft>
            </a:pPr>
            <a:r>
              <a:rPr lang="en-US" sz="2000" b="1" dirty="0"/>
              <a:t>This policy would effectively transfer the amount of the fee from the Education Fund to the General Fund. </a:t>
            </a:r>
          </a:p>
          <a:p>
            <a:pPr marL="457189" indent="-457189">
              <a:spcBef>
                <a:spcPts val="600"/>
              </a:spcBef>
              <a:spcAft>
                <a:spcPts val="1200"/>
              </a:spcAft>
            </a:pPr>
            <a:r>
              <a:rPr lang="en-US" sz="2000" b="1" dirty="0"/>
              <a:t>A fee of $1 per filer would transfer approximately $1.5M.</a:t>
            </a:r>
          </a:p>
          <a:p>
            <a:pPr marL="0" indent="0">
              <a:spcBef>
                <a:spcPts val="600"/>
              </a:spcBef>
              <a:buNone/>
            </a:pPr>
            <a:r>
              <a:rPr lang="en-US" sz="2000" b="1" dirty="0">
                <a:solidFill>
                  <a:schemeClr val="accent1"/>
                </a:solidFill>
              </a:rPr>
              <a:t>National Comparison</a:t>
            </a:r>
          </a:p>
          <a:p>
            <a:pPr marL="457189" indent="-457189">
              <a:spcBef>
                <a:spcPts val="600"/>
              </a:spcBef>
              <a:spcAft>
                <a:spcPts val="1200"/>
              </a:spcAft>
              <a:buFont typeface="Arial" panose="020B0604020202020204" pitchFamily="34" charset="0"/>
              <a:buChar char="•"/>
            </a:pPr>
            <a:r>
              <a:rPr lang="en-US" sz="2000" b="1" dirty="0"/>
              <a:t>Idaho requires all individuals and corporations who file an income tax return to pay an additional tax of $10, which goes into a Permanent Building Fund.</a:t>
            </a:r>
          </a:p>
        </p:txBody>
      </p:sp>
      <p:cxnSp>
        <p:nvCxnSpPr>
          <p:cNvPr id="6" name="Straight Connector 5">
            <a:extLst>
              <a:ext uri="{FF2B5EF4-FFF2-40B4-BE49-F238E27FC236}">
                <a16:creationId xmlns:a16="http://schemas.microsoft.com/office/drawing/2014/main" id="{A33532B5-0821-4655-B1CF-0FEB07EF73E3}"/>
              </a:ext>
            </a:extLst>
          </p:cNvPr>
          <p:cNvCxnSpPr/>
          <p:nvPr/>
        </p:nvCxnSpPr>
        <p:spPr>
          <a:xfrm>
            <a:off x="4662649" y="1710690"/>
            <a:ext cx="0" cy="343662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2231537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9905" y="804332"/>
            <a:ext cx="4128547" cy="5249335"/>
          </a:xfrm>
        </p:spPr>
        <p:txBody>
          <a:bodyPr>
            <a:normAutofit fontScale="90000"/>
          </a:bodyPr>
          <a:lstStyle/>
          <a:p>
            <a:pPr algn="ctr"/>
            <a:r>
              <a:rPr lang="en-US" sz="5400" dirty="0"/>
              <a:t>Basic school program funded from education fund</a:t>
            </a:r>
          </a:p>
        </p:txBody>
      </p:sp>
      <p:sp>
        <p:nvSpPr>
          <p:cNvPr id="3" name="Content Placeholder 2"/>
          <p:cNvSpPr>
            <a:spLocks noGrp="1"/>
          </p:cNvSpPr>
          <p:nvPr>
            <p:ph idx="1"/>
          </p:nvPr>
        </p:nvSpPr>
        <p:spPr>
          <a:xfrm>
            <a:off x="4911045" y="1535854"/>
            <a:ext cx="6257721" cy="4272163"/>
          </a:xfrm>
        </p:spPr>
        <p:txBody>
          <a:bodyPr anchor="ctr">
            <a:noAutofit/>
          </a:bodyPr>
          <a:lstStyle/>
          <a:p>
            <a:pPr marL="0" indent="0">
              <a:spcBef>
                <a:spcPts val="600"/>
              </a:spcBef>
              <a:buNone/>
            </a:pPr>
            <a:r>
              <a:rPr lang="en-US" sz="2000" b="1" dirty="0">
                <a:solidFill>
                  <a:schemeClr val="accent1"/>
                </a:solidFill>
              </a:rPr>
              <a:t>Policy</a:t>
            </a:r>
            <a:r>
              <a:rPr lang="en-US" sz="2000" b="1" dirty="0"/>
              <a:t> </a:t>
            </a:r>
            <a:r>
              <a:rPr lang="en-US" sz="2000" b="1" dirty="0">
                <a:solidFill>
                  <a:schemeClr val="accent1"/>
                </a:solidFill>
              </a:rPr>
              <a:t>Description</a:t>
            </a:r>
            <a:endParaRPr lang="en-US" sz="2000" b="1" dirty="0"/>
          </a:p>
          <a:p>
            <a:pPr marL="457189" indent="-457189">
              <a:spcBef>
                <a:spcPts val="600"/>
              </a:spcBef>
              <a:spcAft>
                <a:spcPts val="1200"/>
              </a:spcAft>
            </a:pPr>
            <a:r>
              <a:rPr lang="en-US" sz="2000" b="1" dirty="0"/>
              <a:t>The Legislature could adjust the Basic School Program to allow property tax revenue generated by the minimum basic levy to be deposited in the General Fund. An amount equal to the property tax revenue generated by the minimum basic levy could then be sent to local school districts from the Education Fund. </a:t>
            </a:r>
          </a:p>
          <a:p>
            <a:pPr marL="457189" indent="-457189">
              <a:spcBef>
                <a:spcPts val="600"/>
              </a:spcBef>
              <a:spcAft>
                <a:spcPts val="1200"/>
              </a:spcAft>
            </a:pPr>
            <a:r>
              <a:rPr lang="en-US" sz="2000" b="1" dirty="0"/>
              <a:t>This policy would effectively transfer the amount of revenue generated from the minimum basic levy ($500M in FY21) from the Education Fund to the General Fund. </a:t>
            </a:r>
          </a:p>
        </p:txBody>
      </p:sp>
      <p:cxnSp>
        <p:nvCxnSpPr>
          <p:cNvPr id="6" name="Straight Connector 5">
            <a:extLst>
              <a:ext uri="{FF2B5EF4-FFF2-40B4-BE49-F238E27FC236}">
                <a16:creationId xmlns:a16="http://schemas.microsoft.com/office/drawing/2014/main" id="{A33532B5-0821-4655-B1CF-0FEB07EF73E3}"/>
              </a:ext>
            </a:extLst>
          </p:cNvPr>
          <p:cNvCxnSpPr/>
          <p:nvPr/>
        </p:nvCxnSpPr>
        <p:spPr>
          <a:xfrm>
            <a:off x="4662649" y="1710690"/>
            <a:ext cx="0" cy="343662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9184467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9905" y="804332"/>
            <a:ext cx="4128547" cy="5249335"/>
          </a:xfrm>
        </p:spPr>
        <p:txBody>
          <a:bodyPr>
            <a:normAutofit fontScale="90000"/>
          </a:bodyPr>
          <a:lstStyle/>
          <a:p>
            <a:pPr algn="ctr"/>
            <a:r>
              <a:rPr lang="en-US" sz="5400" dirty="0"/>
              <a:t>School</a:t>
            </a:r>
            <a:br>
              <a:rPr lang="en-US" sz="5400" dirty="0"/>
            </a:br>
            <a:r>
              <a:rPr lang="en-US" sz="5400" dirty="0"/>
              <a:t>Lunch program funded from education fund</a:t>
            </a:r>
          </a:p>
        </p:txBody>
      </p:sp>
      <p:sp>
        <p:nvSpPr>
          <p:cNvPr id="3" name="Content Placeholder 2"/>
          <p:cNvSpPr>
            <a:spLocks noGrp="1"/>
          </p:cNvSpPr>
          <p:nvPr>
            <p:ph idx="1"/>
          </p:nvPr>
        </p:nvSpPr>
        <p:spPr>
          <a:xfrm>
            <a:off x="4911045" y="1535854"/>
            <a:ext cx="6257721" cy="4272163"/>
          </a:xfrm>
        </p:spPr>
        <p:txBody>
          <a:bodyPr anchor="ctr">
            <a:noAutofit/>
          </a:bodyPr>
          <a:lstStyle/>
          <a:p>
            <a:pPr marL="0" indent="0">
              <a:spcBef>
                <a:spcPts val="600"/>
              </a:spcBef>
              <a:buNone/>
            </a:pPr>
            <a:r>
              <a:rPr lang="en-US" sz="2000" b="1" dirty="0">
                <a:solidFill>
                  <a:schemeClr val="accent1"/>
                </a:solidFill>
              </a:rPr>
              <a:t>Policy</a:t>
            </a:r>
            <a:r>
              <a:rPr lang="en-US" sz="2000" b="1" dirty="0"/>
              <a:t> </a:t>
            </a:r>
            <a:r>
              <a:rPr lang="en-US" sz="2000" b="1" dirty="0">
                <a:solidFill>
                  <a:schemeClr val="accent1"/>
                </a:solidFill>
              </a:rPr>
              <a:t>Description</a:t>
            </a:r>
            <a:endParaRPr lang="en-US" sz="2000" b="1" dirty="0"/>
          </a:p>
          <a:p>
            <a:pPr marL="457189" indent="-457189">
              <a:spcBef>
                <a:spcPts val="600"/>
              </a:spcBef>
              <a:spcAft>
                <a:spcPts val="1200"/>
              </a:spcAft>
            </a:pPr>
            <a:r>
              <a:rPr lang="en-US" sz="2000" b="1" dirty="0"/>
              <a:t>The Legislature could fund the School Lunch Program from the Education Fund rather than the revenue generated from 10% of the total gross sales of liquor. </a:t>
            </a:r>
          </a:p>
          <a:p>
            <a:pPr marL="457189" indent="-457189">
              <a:spcBef>
                <a:spcPts val="600"/>
              </a:spcBef>
              <a:spcAft>
                <a:spcPts val="1200"/>
              </a:spcAft>
            </a:pPr>
            <a:r>
              <a:rPr lang="en-US" sz="2000" b="1" dirty="0"/>
              <a:t>This policy would effectively transfer the amount of revenue generated from 10% of the total gross sales of liquor ($55M in FY21) from the Education Fund to the General Fund. </a:t>
            </a:r>
          </a:p>
        </p:txBody>
      </p:sp>
      <p:cxnSp>
        <p:nvCxnSpPr>
          <p:cNvPr id="6" name="Straight Connector 5">
            <a:extLst>
              <a:ext uri="{FF2B5EF4-FFF2-40B4-BE49-F238E27FC236}">
                <a16:creationId xmlns:a16="http://schemas.microsoft.com/office/drawing/2014/main" id="{A33532B5-0821-4655-B1CF-0FEB07EF73E3}"/>
              </a:ext>
            </a:extLst>
          </p:cNvPr>
          <p:cNvCxnSpPr/>
          <p:nvPr/>
        </p:nvCxnSpPr>
        <p:spPr>
          <a:xfrm>
            <a:off x="4662649" y="1710690"/>
            <a:ext cx="0" cy="343662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8329723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9905" y="804332"/>
            <a:ext cx="4128547" cy="5249335"/>
          </a:xfrm>
        </p:spPr>
        <p:txBody>
          <a:bodyPr>
            <a:normAutofit fontScale="90000"/>
          </a:bodyPr>
          <a:lstStyle/>
          <a:p>
            <a:pPr algn="ctr"/>
            <a:r>
              <a:rPr lang="en-US" sz="5400" dirty="0"/>
              <a:t>education programs currently funded from general fund</a:t>
            </a:r>
          </a:p>
        </p:txBody>
      </p:sp>
      <p:sp>
        <p:nvSpPr>
          <p:cNvPr id="3" name="Content Placeholder 2"/>
          <p:cNvSpPr>
            <a:spLocks noGrp="1"/>
          </p:cNvSpPr>
          <p:nvPr>
            <p:ph idx="1"/>
          </p:nvPr>
        </p:nvSpPr>
        <p:spPr>
          <a:xfrm>
            <a:off x="4911045" y="1535854"/>
            <a:ext cx="6257721" cy="4272163"/>
          </a:xfrm>
        </p:spPr>
        <p:txBody>
          <a:bodyPr anchor="ctr">
            <a:noAutofit/>
          </a:bodyPr>
          <a:lstStyle/>
          <a:p>
            <a:pPr marL="0" indent="0">
              <a:spcBef>
                <a:spcPts val="600"/>
              </a:spcBef>
              <a:spcAft>
                <a:spcPts val="1200"/>
              </a:spcAft>
              <a:buNone/>
            </a:pPr>
            <a:r>
              <a:rPr lang="en-US" sz="2000" b="1" dirty="0">
                <a:solidFill>
                  <a:schemeClr val="accent1"/>
                </a:solidFill>
              </a:rPr>
              <a:t>Policy</a:t>
            </a:r>
            <a:r>
              <a:rPr lang="en-US" sz="2000" b="1" dirty="0"/>
              <a:t> </a:t>
            </a:r>
            <a:r>
              <a:rPr lang="en-US" sz="2000" b="1" dirty="0">
                <a:solidFill>
                  <a:schemeClr val="accent1"/>
                </a:solidFill>
              </a:rPr>
              <a:t>Description</a:t>
            </a:r>
            <a:endParaRPr lang="en-US" sz="2000" b="1" dirty="0"/>
          </a:p>
          <a:p>
            <a:pPr marL="457189" indent="-457189">
              <a:spcBef>
                <a:spcPts val="600"/>
              </a:spcBef>
              <a:spcAft>
                <a:spcPts val="1200"/>
              </a:spcAft>
            </a:pPr>
            <a:r>
              <a:rPr lang="en-US" sz="2000" b="1" dirty="0"/>
              <a:t>The Legislature could fund approximately $470 million of education programs from the Education Fund rather than the General Fund. </a:t>
            </a:r>
          </a:p>
          <a:p>
            <a:pPr marL="457189" indent="-457189">
              <a:spcBef>
                <a:spcPts val="600"/>
              </a:spcBef>
              <a:spcAft>
                <a:spcPts val="1200"/>
              </a:spcAft>
            </a:pPr>
            <a:r>
              <a:rPr lang="en-US" sz="2000" b="1" dirty="0"/>
              <a:t>Examples of such programs include:</a:t>
            </a:r>
          </a:p>
          <a:p>
            <a:pPr marL="914389" lvl="1" indent="-457189">
              <a:spcBef>
                <a:spcPts val="600"/>
              </a:spcBef>
              <a:spcAft>
                <a:spcPts val="600"/>
              </a:spcAft>
            </a:pPr>
            <a:r>
              <a:rPr lang="en-US" sz="1600" b="1" dirty="0"/>
              <a:t>Higher Education ($335M)</a:t>
            </a:r>
          </a:p>
          <a:p>
            <a:pPr marL="914389" lvl="1" indent="-457189">
              <a:spcBef>
                <a:spcPts val="600"/>
              </a:spcBef>
              <a:spcAft>
                <a:spcPts val="600"/>
              </a:spcAft>
            </a:pPr>
            <a:r>
              <a:rPr lang="en-US" sz="1600" b="1" dirty="0"/>
              <a:t>STEM Action Center – Heritage and Arts ($10.8M)</a:t>
            </a:r>
          </a:p>
          <a:p>
            <a:pPr marL="914389" lvl="1" indent="-457189">
              <a:spcBef>
                <a:spcPts val="600"/>
              </a:spcBef>
              <a:spcAft>
                <a:spcPts val="600"/>
              </a:spcAft>
            </a:pPr>
            <a:r>
              <a:rPr lang="en-US" sz="1600" b="1" dirty="0"/>
              <a:t>Education/Training – Corrections ($2.4M)</a:t>
            </a:r>
          </a:p>
          <a:p>
            <a:pPr marL="914389" lvl="1" indent="-457189">
              <a:spcBef>
                <a:spcPts val="600"/>
              </a:spcBef>
              <a:spcAft>
                <a:spcPts val="600"/>
              </a:spcAft>
            </a:pPr>
            <a:r>
              <a:rPr lang="en-US" sz="1600" b="1" dirty="0"/>
              <a:t>Rehabilitation Services – Workforce Services ($18.5M)</a:t>
            </a:r>
          </a:p>
        </p:txBody>
      </p:sp>
      <p:cxnSp>
        <p:nvCxnSpPr>
          <p:cNvPr id="6" name="Straight Connector 5">
            <a:extLst>
              <a:ext uri="{FF2B5EF4-FFF2-40B4-BE49-F238E27FC236}">
                <a16:creationId xmlns:a16="http://schemas.microsoft.com/office/drawing/2014/main" id="{A33532B5-0821-4655-B1CF-0FEB07EF73E3}"/>
              </a:ext>
            </a:extLst>
          </p:cNvPr>
          <p:cNvCxnSpPr/>
          <p:nvPr/>
        </p:nvCxnSpPr>
        <p:spPr>
          <a:xfrm>
            <a:off x="4662649" y="1710690"/>
            <a:ext cx="0" cy="343662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0229516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0770" y="804332"/>
            <a:ext cx="3947682" cy="5249335"/>
          </a:xfrm>
        </p:spPr>
        <p:txBody>
          <a:bodyPr>
            <a:normAutofit/>
          </a:bodyPr>
          <a:lstStyle/>
          <a:p>
            <a:pPr algn="ctr"/>
            <a:r>
              <a:rPr lang="en-US" sz="5400" dirty="0"/>
              <a:t>Income tax credits from Other funds</a:t>
            </a:r>
          </a:p>
        </p:txBody>
      </p:sp>
      <p:sp>
        <p:nvSpPr>
          <p:cNvPr id="3" name="Content Placeholder 2"/>
          <p:cNvSpPr>
            <a:spLocks noGrp="1"/>
          </p:cNvSpPr>
          <p:nvPr>
            <p:ph idx="1"/>
          </p:nvPr>
        </p:nvSpPr>
        <p:spPr>
          <a:xfrm>
            <a:off x="4911045" y="1180124"/>
            <a:ext cx="6257721" cy="4627894"/>
          </a:xfrm>
        </p:spPr>
        <p:txBody>
          <a:bodyPr anchor="ctr">
            <a:noAutofit/>
          </a:bodyPr>
          <a:lstStyle/>
          <a:p>
            <a:pPr marL="0" indent="0">
              <a:spcBef>
                <a:spcPts val="600"/>
              </a:spcBef>
              <a:buNone/>
            </a:pPr>
            <a:r>
              <a:rPr lang="en-US" sz="2000" b="1" dirty="0">
                <a:solidFill>
                  <a:schemeClr val="accent1"/>
                </a:solidFill>
              </a:rPr>
              <a:t>Policy</a:t>
            </a:r>
            <a:r>
              <a:rPr lang="en-US" sz="2000" b="1" dirty="0"/>
              <a:t> </a:t>
            </a:r>
            <a:r>
              <a:rPr lang="en-US" sz="2000" b="1" dirty="0">
                <a:solidFill>
                  <a:schemeClr val="accent1"/>
                </a:solidFill>
              </a:rPr>
              <a:t>Description</a:t>
            </a:r>
            <a:endParaRPr lang="en-US" sz="2000" b="1" dirty="0"/>
          </a:p>
          <a:p>
            <a:pPr marL="457189" indent="-457189">
              <a:spcBef>
                <a:spcPts val="600"/>
              </a:spcBef>
              <a:spcAft>
                <a:spcPts val="1200"/>
              </a:spcAft>
            </a:pPr>
            <a:r>
              <a:rPr lang="en-US" sz="2000" b="1" dirty="0"/>
              <a:t>The Legislature could remove statutory provisions that require income tax credits and donations to be funded from the General Fund or Transportation Fund. </a:t>
            </a:r>
          </a:p>
          <a:p>
            <a:pPr marL="917575" lvl="1" indent="-460375">
              <a:spcBef>
                <a:spcPts val="600"/>
              </a:spcBef>
            </a:pPr>
            <a:r>
              <a:rPr lang="en-US" sz="1800" dirty="0"/>
              <a:t>Motor Fuel for Agriculture</a:t>
            </a:r>
          </a:p>
          <a:p>
            <a:pPr marL="457200" lvl="1" indent="0">
              <a:spcBef>
                <a:spcPts val="600"/>
              </a:spcBef>
              <a:spcAft>
                <a:spcPts val="600"/>
              </a:spcAft>
              <a:buNone/>
            </a:pPr>
            <a:r>
              <a:rPr lang="en-US" sz="1800" dirty="0"/>
              <a:t>		$125,465 (Transportation Fund)</a:t>
            </a:r>
          </a:p>
          <a:p>
            <a:pPr marL="917575" lvl="1" indent="-460375">
              <a:spcBef>
                <a:spcPts val="600"/>
              </a:spcBef>
            </a:pPr>
            <a:r>
              <a:rPr lang="en-US" sz="1800" dirty="0"/>
              <a:t>Hand Tools Used in Farming</a:t>
            </a:r>
          </a:p>
          <a:p>
            <a:pPr marL="457200" lvl="1" indent="0">
              <a:spcBef>
                <a:spcPts val="600"/>
              </a:spcBef>
              <a:spcAft>
                <a:spcPts val="600"/>
              </a:spcAft>
              <a:buNone/>
            </a:pPr>
            <a:r>
              <a:rPr lang="en-US" sz="1800" dirty="0"/>
              <a:t>		$5,285 (General Fund)</a:t>
            </a:r>
          </a:p>
          <a:p>
            <a:pPr marL="917575" lvl="1" indent="-460375">
              <a:spcBef>
                <a:spcPts val="600"/>
              </a:spcBef>
            </a:pPr>
            <a:r>
              <a:rPr lang="en-US" sz="1800" dirty="0"/>
              <a:t>Alternative Fuel Heavy-Duty Vehicles</a:t>
            </a:r>
          </a:p>
          <a:p>
            <a:pPr marL="457200" lvl="1" indent="0">
              <a:spcBef>
                <a:spcPts val="600"/>
              </a:spcBef>
              <a:spcAft>
                <a:spcPts val="600"/>
              </a:spcAft>
              <a:buNone/>
            </a:pPr>
            <a:r>
              <a:rPr lang="en-US" sz="1800" dirty="0"/>
              <a:t>		$208,000 (General Fund)</a:t>
            </a:r>
          </a:p>
          <a:p>
            <a:pPr marL="917575" lvl="1" indent="-460375">
              <a:spcBef>
                <a:spcPts val="600"/>
              </a:spcBef>
            </a:pPr>
            <a:r>
              <a:rPr lang="en-US" sz="1800" dirty="0"/>
              <a:t>At-Home Parent</a:t>
            </a:r>
          </a:p>
          <a:p>
            <a:pPr marL="457200" lvl="1" indent="0">
              <a:spcBef>
                <a:spcPts val="600"/>
              </a:spcBef>
              <a:spcAft>
                <a:spcPts val="600"/>
              </a:spcAft>
              <a:buNone/>
            </a:pPr>
            <a:r>
              <a:rPr lang="en-US" sz="1800" dirty="0"/>
              <a:t>		$381,900 (General Fund)</a:t>
            </a:r>
          </a:p>
          <a:p>
            <a:pPr marL="917575" lvl="1" indent="-460375">
              <a:spcBef>
                <a:spcPts val="600"/>
              </a:spcBef>
            </a:pPr>
            <a:r>
              <a:rPr lang="en-US" sz="1800" dirty="0"/>
              <a:t>Campaign Fund Contribution</a:t>
            </a:r>
          </a:p>
          <a:p>
            <a:pPr marL="457200" lvl="1" indent="0">
              <a:spcBef>
                <a:spcPts val="600"/>
              </a:spcBef>
              <a:spcAft>
                <a:spcPts val="600"/>
              </a:spcAft>
              <a:buNone/>
            </a:pPr>
            <a:r>
              <a:rPr lang="en-US" sz="1800" dirty="0"/>
              <a:t>		$107,788 (General Fund)</a:t>
            </a:r>
          </a:p>
          <a:p>
            <a:pPr marL="0" indent="0">
              <a:spcBef>
                <a:spcPts val="0"/>
              </a:spcBef>
              <a:buNone/>
            </a:pPr>
            <a:endParaRPr lang="en-US" sz="2000" b="1" dirty="0"/>
          </a:p>
        </p:txBody>
      </p:sp>
      <p:cxnSp>
        <p:nvCxnSpPr>
          <p:cNvPr id="6" name="Straight Connector 5">
            <a:extLst>
              <a:ext uri="{FF2B5EF4-FFF2-40B4-BE49-F238E27FC236}">
                <a16:creationId xmlns:a16="http://schemas.microsoft.com/office/drawing/2014/main" id="{A33532B5-0821-4655-B1CF-0FEB07EF73E3}"/>
              </a:ext>
            </a:extLst>
          </p:cNvPr>
          <p:cNvCxnSpPr/>
          <p:nvPr/>
        </p:nvCxnSpPr>
        <p:spPr>
          <a:xfrm>
            <a:off x="4662649" y="1710690"/>
            <a:ext cx="0" cy="343662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695284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28B8BD-310E-494C-A42B-00F883D90554}"/>
              </a:ext>
            </a:extLst>
          </p:cNvPr>
          <p:cNvSpPr>
            <a:spLocks noGrp="1"/>
          </p:cNvSpPr>
          <p:nvPr>
            <p:ph type="title"/>
          </p:nvPr>
        </p:nvSpPr>
        <p:spPr/>
        <p:txBody>
          <a:bodyPr>
            <a:normAutofit/>
          </a:bodyPr>
          <a:lstStyle/>
          <a:p>
            <a:r>
              <a:rPr lang="en-US" dirty="0"/>
              <a:t>Do we have A “Spending Problem”?</a:t>
            </a:r>
          </a:p>
        </p:txBody>
      </p:sp>
      <p:sp>
        <p:nvSpPr>
          <p:cNvPr id="5" name="Text Placeholder 4">
            <a:extLst>
              <a:ext uri="{FF2B5EF4-FFF2-40B4-BE49-F238E27FC236}">
                <a16:creationId xmlns:a16="http://schemas.microsoft.com/office/drawing/2014/main" id="{6A97125E-8CE9-9645-88AF-D6F53ECEB369}"/>
              </a:ext>
            </a:extLst>
          </p:cNvPr>
          <p:cNvSpPr>
            <a:spLocks noGrp="1"/>
          </p:cNvSpPr>
          <p:nvPr>
            <p:ph type="body" sz="half" idx="2"/>
          </p:nvPr>
        </p:nvSpPr>
        <p:spPr/>
        <p:txBody>
          <a:bodyPr/>
          <a:lstStyle/>
          <a:p>
            <a:pPr marL="285750" indent="-285750">
              <a:buFont typeface="Arial" panose="020B0604020202020204" pitchFamily="34" charset="0"/>
              <a:buChar char="•"/>
            </a:pPr>
            <a:r>
              <a:rPr lang="en-US" dirty="0">
                <a:solidFill>
                  <a:schemeClr val="bg1">
                    <a:lumMod val="40000"/>
                    <a:lumOff val="60000"/>
                  </a:schemeClr>
                </a:solidFill>
              </a:rPr>
              <a:t>We heard from various outside groups that Utah government spending has outstripped inflation and population.</a:t>
            </a:r>
          </a:p>
          <a:p>
            <a:pPr marL="285750" indent="-285750">
              <a:buFont typeface="Arial" panose="020B0604020202020204" pitchFamily="34" charset="0"/>
              <a:buChar char="•"/>
            </a:pPr>
            <a:r>
              <a:rPr lang="en-US" dirty="0">
                <a:solidFill>
                  <a:schemeClr val="bg1">
                    <a:lumMod val="40000"/>
                    <a:lumOff val="60000"/>
                  </a:schemeClr>
                </a:solidFill>
              </a:rPr>
              <a:t>Accounting for inflation and population growth, this is TRUE.</a:t>
            </a:r>
          </a:p>
          <a:p>
            <a:pPr marL="285750" indent="-285750">
              <a:buFont typeface="Arial" panose="020B0604020202020204" pitchFamily="34" charset="0"/>
              <a:buChar char="•"/>
            </a:pPr>
            <a:r>
              <a:rPr lang="en-US" dirty="0"/>
              <a:t>”State Only” sources have also grown significantly in the past 20 years.</a:t>
            </a:r>
          </a:p>
        </p:txBody>
      </p:sp>
      <p:graphicFrame>
        <p:nvGraphicFramePr>
          <p:cNvPr id="6" name="Content Placeholder 5">
            <a:extLst>
              <a:ext uri="{FF2B5EF4-FFF2-40B4-BE49-F238E27FC236}">
                <a16:creationId xmlns:a16="http://schemas.microsoft.com/office/drawing/2014/main" id="{867C3E29-03A2-3D44-AA07-F0FCF7168E44}"/>
              </a:ext>
            </a:extLst>
          </p:cNvPr>
          <p:cNvGraphicFramePr>
            <a:graphicFrameLocks noGrp="1"/>
          </p:cNvGraphicFramePr>
          <p:nvPr>
            <p:ph idx="1"/>
          </p:nvPr>
        </p:nvGraphicFramePr>
        <p:xfrm>
          <a:off x="5183188" y="987425"/>
          <a:ext cx="6172200" cy="4873625"/>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a:extLst>
              <a:ext uri="{FF2B5EF4-FFF2-40B4-BE49-F238E27FC236}">
                <a16:creationId xmlns:a16="http://schemas.microsoft.com/office/drawing/2014/main" id="{6F65661B-27AE-AF41-B431-5FED93349495}"/>
              </a:ext>
            </a:extLst>
          </p:cNvPr>
          <p:cNvSpPr txBox="1"/>
          <p:nvPr/>
        </p:nvSpPr>
        <p:spPr>
          <a:xfrm>
            <a:off x="5176911" y="6020972"/>
            <a:ext cx="6172200" cy="646331"/>
          </a:xfrm>
          <a:prstGeom prst="rect">
            <a:avLst/>
          </a:prstGeom>
          <a:noFill/>
        </p:spPr>
        <p:txBody>
          <a:bodyPr wrap="square" rtlCol="0">
            <a:spAutoFit/>
          </a:bodyPr>
          <a:lstStyle/>
          <a:p>
            <a:r>
              <a:rPr lang="en-US" sz="1200" dirty="0">
                <a:solidFill>
                  <a:schemeClr val="accent2"/>
                </a:solidFill>
              </a:rPr>
              <a:t>“General Revenue” includes General Fund (sales tax), Education Fund (Income tax), Transportation Fund (gas tax) and sales tax earmarked for Transportation.</a:t>
            </a:r>
          </a:p>
          <a:p>
            <a:r>
              <a:rPr lang="en-US" sz="1200" dirty="0">
                <a:solidFill>
                  <a:schemeClr val="accent2"/>
                </a:solidFill>
              </a:rPr>
              <a:t>Source:  Budget of the State of Utah, Office of the Legislative Fiscal Analyst.</a:t>
            </a:r>
          </a:p>
        </p:txBody>
      </p:sp>
    </p:spTree>
    <p:extLst>
      <p:ext uri="{BB962C8B-B14F-4D97-AF65-F5344CB8AC3E}">
        <p14:creationId xmlns:p14="http://schemas.microsoft.com/office/powerpoint/2010/main" val="260523404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89CB6E-6EAE-4965-9886-13A82866F48C}"/>
              </a:ext>
            </a:extLst>
          </p:cNvPr>
          <p:cNvSpPr>
            <a:spLocks noGrp="1"/>
          </p:cNvSpPr>
          <p:nvPr>
            <p:ph type="title"/>
          </p:nvPr>
        </p:nvSpPr>
        <p:spPr/>
        <p:txBody>
          <a:bodyPr/>
          <a:lstStyle/>
          <a:p>
            <a:r>
              <a:rPr lang="en-US" dirty="0"/>
              <a:t>Policy considerations</a:t>
            </a:r>
          </a:p>
        </p:txBody>
      </p:sp>
      <p:sp>
        <p:nvSpPr>
          <p:cNvPr id="3" name="Content Placeholder 2">
            <a:extLst>
              <a:ext uri="{FF2B5EF4-FFF2-40B4-BE49-F238E27FC236}">
                <a16:creationId xmlns:a16="http://schemas.microsoft.com/office/drawing/2014/main" id="{D6AA1B11-1A65-4A10-9DDB-9E488B092A4E}"/>
              </a:ext>
            </a:extLst>
          </p:cNvPr>
          <p:cNvSpPr>
            <a:spLocks noGrp="1"/>
          </p:cNvSpPr>
          <p:nvPr>
            <p:ph sz="half" idx="1"/>
          </p:nvPr>
        </p:nvSpPr>
        <p:spPr/>
        <p:txBody>
          <a:bodyPr>
            <a:normAutofit/>
          </a:bodyPr>
          <a:lstStyle/>
          <a:p>
            <a:r>
              <a:rPr lang="en-US" sz="2400" b="1" dirty="0"/>
              <a:t>Scale</a:t>
            </a:r>
          </a:p>
          <a:p>
            <a:pPr lvl="1"/>
            <a:r>
              <a:rPr lang="en-US" sz="2000" dirty="0"/>
              <a:t>Each of these options could be scaled to target specific programs or amounts of revenue to transfer from the Education Fund to the General Fund.</a:t>
            </a:r>
          </a:p>
          <a:p>
            <a:r>
              <a:rPr lang="en-US" sz="2400" b="1" dirty="0"/>
              <a:t>Flexibility</a:t>
            </a:r>
          </a:p>
          <a:p>
            <a:pPr lvl="1"/>
            <a:r>
              <a:rPr lang="en-US" sz="2000" dirty="0"/>
              <a:t>These policies would increase the General Fund, which can be used for any state purpose.</a:t>
            </a:r>
          </a:p>
        </p:txBody>
      </p:sp>
      <p:sp>
        <p:nvSpPr>
          <p:cNvPr id="4" name="Content Placeholder 3">
            <a:extLst>
              <a:ext uri="{FF2B5EF4-FFF2-40B4-BE49-F238E27FC236}">
                <a16:creationId xmlns:a16="http://schemas.microsoft.com/office/drawing/2014/main" id="{840FB6D7-2E03-4715-AFD2-622212EC1805}"/>
              </a:ext>
            </a:extLst>
          </p:cNvPr>
          <p:cNvSpPr>
            <a:spLocks noGrp="1"/>
          </p:cNvSpPr>
          <p:nvPr>
            <p:ph sz="half" idx="2"/>
          </p:nvPr>
        </p:nvSpPr>
        <p:spPr/>
        <p:txBody>
          <a:bodyPr>
            <a:normAutofit/>
          </a:bodyPr>
          <a:lstStyle/>
          <a:p>
            <a:r>
              <a:rPr lang="en-US" sz="2400" b="1" dirty="0"/>
              <a:t>Simplicity/Transparency</a:t>
            </a:r>
          </a:p>
          <a:p>
            <a:pPr lvl="1"/>
            <a:r>
              <a:rPr lang="en-US" sz="2000" dirty="0"/>
              <a:t>Some of these policies simplify the flow of revenue from source to use, while others complicate the flow.</a:t>
            </a:r>
          </a:p>
          <a:p>
            <a:r>
              <a:rPr lang="en-US" sz="2400" b="1" dirty="0"/>
              <a:t>Local Impact</a:t>
            </a:r>
          </a:p>
          <a:p>
            <a:pPr lvl="1"/>
            <a:r>
              <a:rPr lang="en-US" sz="2000" dirty="0"/>
              <a:t>Funding the basic school program from the Education Fund would change the role of local school districts in generating revenue.</a:t>
            </a:r>
          </a:p>
          <a:p>
            <a:pPr marL="0" indent="0">
              <a:buNone/>
            </a:pPr>
            <a:endParaRPr lang="en-US" sz="2000" dirty="0"/>
          </a:p>
        </p:txBody>
      </p:sp>
    </p:spTree>
    <p:extLst>
      <p:ext uri="{BB962C8B-B14F-4D97-AF65-F5344CB8AC3E}">
        <p14:creationId xmlns:p14="http://schemas.microsoft.com/office/powerpoint/2010/main" val="213511570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9361" y="804334"/>
            <a:ext cx="3947682" cy="5249335"/>
          </a:xfrm>
        </p:spPr>
        <p:txBody>
          <a:bodyPr>
            <a:normAutofit/>
          </a:bodyPr>
          <a:lstStyle/>
          <a:p>
            <a:pPr algn="ctr"/>
            <a:r>
              <a:rPr lang="en-US" sz="5400" dirty="0"/>
              <a:t>Expand the Utah personal exemption</a:t>
            </a:r>
          </a:p>
        </p:txBody>
      </p:sp>
      <p:sp>
        <p:nvSpPr>
          <p:cNvPr id="3" name="Content Placeholder 2"/>
          <p:cNvSpPr>
            <a:spLocks noGrp="1"/>
          </p:cNvSpPr>
          <p:nvPr>
            <p:ph idx="1"/>
          </p:nvPr>
        </p:nvSpPr>
        <p:spPr>
          <a:xfrm>
            <a:off x="4911045" y="1535854"/>
            <a:ext cx="6257721" cy="4272163"/>
          </a:xfrm>
        </p:spPr>
        <p:txBody>
          <a:bodyPr anchor="ctr">
            <a:noAutofit/>
          </a:bodyPr>
          <a:lstStyle/>
          <a:p>
            <a:pPr marL="457189" indent="-457189">
              <a:spcBef>
                <a:spcPts val="600"/>
              </a:spcBef>
              <a:spcAft>
                <a:spcPts val="1200"/>
              </a:spcAft>
            </a:pPr>
            <a:r>
              <a:rPr lang="en-US" sz="2000" b="1" dirty="0"/>
              <a:t>The 2017 Federal Tax Cuts and Jobs Act had the effect of eliminating the personal exemption component of the taxpayer tax credit for Utah personal income tax purposes.</a:t>
            </a:r>
          </a:p>
          <a:p>
            <a:pPr marL="457189" indent="-457189">
              <a:spcBef>
                <a:spcPts val="600"/>
              </a:spcBef>
              <a:spcAft>
                <a:spcPts val="1200"/>
              </a:spcAft>
            </a:pPr>
            <a:r>
              <a:rPr lang="en-US" sz="2000" b="1" dirty="0"/>
              <a:t>In the 2018 2</a:t>
            </a:r>
            <a:r>
              <a:rPr lang="en-US" sz="2000" b="1" baseline="30000" dirty="0"/>
              <a:t>nd</a:t>
            </a:r>
            <a:r>
              <a:rPr lang="en-US" sz="2000" b="1" dirty="0"/>
              <a:t> Special Session, the Legislature passed a bill that created the “Utah Personal Exemption,” which reinstated a portion of this provision.</a:t>
            </a:r>
          </a:p>
          <a:p>
            <a:pPr marL="457189" indent="-457189">
              <a:spcBef>
                <a:spcPts val="600"/>
              </a:spcBef>
              <a:spcAft>
                <a:spcPts val="1200"/>
              </a:spcAft>
            </a:pPr>
            <a:r>
              <a:rPr lang="en-US" sz="2000" b="1" dirty="0"/>
              <a:t>The Legislature could expand the Utah Personal Exemption to help mitigate certain impacts of federal tax changes. </a:t>
            </a:r>
          </a:p>
          <a:p>
            <a:pPr marL="457189" indent="-457189">
              <a:spcBef>
                <a:spcPts val="600"/>
              </a:spcBef>
              <a:spcAft>
                <a:spcPts val="1200"/>
              </a:spcAft>
            </a:pPr>
            <a:r>
              <a:rPr lang="en-US" sz="2000" b="1" dirty="0"/>
              <a:t>Income phaseouts could be implemented to target the benefit, if desired.</a:t>
            </a:r>
          </a:p>
        </p:txBody>
      </p:sp>
      <p:cxnSp>
        <p:nvCxnSpPr>
          <p:cNvPr id="6" name="Straight Connector 5">
            <a:extLst>
              <a:ext uri="{FF2B5EF4-FFF2-40B4-BE49-F238E27FC236}">
                <a16:creationId xmlns:a16="http://schemas.microsoft.com/office/drawing/2014/main" id="{A33532B5-0821-4655-B1CF-0FEB07EF73E3}"/>
              </a:ext>
            </a:extLst>
          </p:cNvPr>
          <p:cNvCxnSpPr/>
          <p:nvPr/>
        </p:nvCxnSpPr>
        <p:spPr>
          <a:xfrm>
            <a:off x="4662649" y="1710690"/>
            <a:ext cx="0" cy="343662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7233932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671BA56-743E-44D4-B003-4485C672D67F}"/>
              </a:ext>
            </a:extLst>
          </p:cNvPr>
          <p:cNvSpPr/>
          <p:nvPr/>
        </p:nvSpPr>
        <p:spPr>
          <a:xfrm>
            <a:off x="-83819" y="-53340"/>
            <a:ext cx="3526816" cy="7010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7" name="Title 1">
            <a:extLst>
              <a:ext uri="{FF2B5EF4-FFF2-40B4-BE49-F238E27FC236}">
                <a16:creationId xmlns:a16="http://schemas.microsoft.com/office/drawing/2014/main" id="{C17C66B8-5F4E-4F7A-821E-877831FA6B5D}"/>
              </a:ext>
            </a:extLst>
          </p:cNvPr>
          <p:cNvSpPr txBox="1">
            <a:spLocks/>
          </p:cNvSpPr>
          <p:nvPr/>
        </p:nvSpPr>
        <p:spPr>
          <a:xfrm>
            <a:off x="242597" y="585216"/>
            <a:ext cx="2901819" cy="24565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5400" b="1" kern="1200" cap="all" baseline="0">
                <a:solidFill>
                  <a:schemeClr val="accent1"/>
                </a:solidFill>
                <a:latin typeface="Century Gothic" panose="020B0502020202020204"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900" b="1" i="0" u="none" strike="noStrike" kern="1200" cap="all" spc="0" normalizeH="0" baseline="0" noProof="0" dirty="0">
                <a:ln>
                  <a:noFill/>
                </a:ln>
                <a:solidFill>
                  <a:srgbClr val="FFFFFF"/>
                </a:solidFill>
                <a:effectLst/>
                <a:uLnTx/>
                <a:uFillTx/>
                <a:latin typeface="Century Gothic" panose="020B0502020202020204" pitchFamily="34" charset="0"/>
                <a:ea typeface="+mj-ea"/>
                <a:cs typeface="+mj-cs"/>
              </a:rPr>
              <a:t>Utah Dependent Personal Exemption</a:t>
            </a:r>
          </a:p>
        </p:txBody>
      </p:sp>
      <p:graphicFrame>
        <p:nvGraphicFramePr>
          <p:cNvPr id="8" name="Table 7">
            <a:extLst>
              <a:ext uri="{FF2B5EF4-FFF2-40B4-BE49-F238E27FC236}">
                <a16:creationId xmlns:a16="http://schemas.microsoft.com/office/drawing/2014/main" id="{B622A794-5172-4285-BCFB-71407A07D618}"/>
              </a:ext>
            </a:extLst>
          </p:cNvPr>
          <p:cNvGraphicFramePr>
            <a:graphicFrameLocks noGrp="1"/>
          </p:cNvGraphicFramePr>
          <p:nvPr/>
        </p:nvGraphicFramePr>
        <p:xfrm>
          <a:off x="4266369" y="1143000"/>
          <a:ext cx="7315200" cy="4572000"/>
        </p:xfrm>
        <a:graphic>
          <a:graphicData uri="http://schemas.openxmlformats.org/drawingml/2006/table">
            <a:tbl>
              <a:tblPr firstRow="1" bandRow="1">
                <a:tableStyleId>{5C22544A-7EE6-4342-B048-85BDC9FD1C3A}</a:tableStyleId>
              </a:tblPr>
              <a:tblGrid>
                <a:gridCol w="2438400">
                  <a:extLst>
                    <a:ext uri="{9D8B030D-6E8A-4147-A177-3AD203B41FA5}">
                      <a16:colId xmlns:a16="http://schemas.microsoft.com/office/drawing/2014/main" val="690017672"/>
                    </a:ext>
                  </a:extLst>
                </a:gridCol>
                <a:gridCol w="2438400">
                  <a:extLst>
                    <a:ext uri="{9D8B030D-6E8A-4147-A177-3AD203B41FA5}">
                      <a16:colId xmlns:a16="http://schemas.microsoft.com/office/drawing/2014/main" val="4060927446"/>
                    </a:ext>
                  </a:extLst>
                </a:gridCol>
                <a:gridCol w="2438400">
                  <a:extLst>
                    <a:ext uri="{9D8B030D-6E8A-4147-A177-3AD203B41FA5}">
                      <a16:colId xmlns:a16="http://schemas.microsoft.com/office/drawing/2014/main" val="1029326272"/>
                    </a:ext>
                  </a:extLst>
                </a:gridCol>
              </a:tblGrid>
              <a:tr h="898284">
                <a:tc>
                  <a:txBody>
                    <a:bodyPr/>
                    <a:lstStyle/>
                    <a:p>
                      <a:pPr algn="ctr"/>
                      <a:r>
                        <a:rPr lang="en-US" sz="2600" dirty="0">
                          <a:latin typeface="Century Gothic" panose="020B0502020202020204" pitchFamily="34" charset="0"/>
                        </a:rPr>
                        <a:t>Est. Revenue (FY21)</a:t>
                      </a:r>
                    </a:p>
                  </a:txBody>
                  <a:tcPr anchor="ctr"/>
                </a:tc>
                <a:tc>
                  <a:txBody>
                    <a:bodyPr/>
                    <a:lstStyle/>
                    <a:p>
                      <a:pPr algn="ctr"/>
                      <a:r>
                        <a:rPr lang="en-US" sz="2600" dirty="0">
                          <a:latin typeface="Century Gothic" panose="020B0502020202020204" pitchFamily="34" charset="0"/>
                        </a:rPr>
                        <a:t>Est. Growth Trend (CAGR)</a:t>
                      </a:r>
                    </a:p>
                  </a:txBody>
                  <a:tcPr anchor="ctr"/>
                </a:tc>
                <a:tc>
                  <a:txBody>
                    <a:bodyPr/>
                    <a:lstStyle/>
                    <a:p>
                      <a:pPr algn="ctr"/>
                      <a:r>
                        <a:rPr lang="en-US" sz="2600" dirty="0">
                          <a:latin typeface="Century Gothic" panose="020B0502020202020204" pitchFamily="34" charset="0"/>
                        </a:rPr>
                        <a:t>Stability Over Time</a:t>
                      </a:r>
                    </a:p>
                  </a:txBody>
                  <a:tcPr anchor="ctr"/>
                </a:tc>
                <a:extLst>
                  <a:ext uri="{0D108BD9-81ED-4DB2-BD59-A6C34878D82A}">
                    <a16:rowId xmlns:a16="http://schemas.microsoft.com/office/drawing/2014/main" val="3579320914"/>
                  </a:ext>
                </a:extLst>
              </a:tr>
              <a:tr h="3673716">
                <a:tc>
                  <a:txBody>
                    <a:bodyPr/>
                    <a:lstStyle/>
                    <a:p>
                      <a:pPr algn="ctr"/>
                      <a:r>
                        <a:rPr lang="en-US" sz="2600" dirty="0">
                          <a:latin typeface="Century Gothic" panose="020B0502020202020204" pitchFamily="34" charset="0"/>
                        </a:rPr>
                        <a:t>($136 million) to restore full dependent exemption amount</a:t>
                      </a:r>
                    </a:p>
                  </a:txBody>
                  <a:tcPr anchor="ctr"/>
                </a:tc>
                <a:tc>
                  <a:txBody>
                    <a:bodyPr/>
                    <a:lstStyle/>
                    <a:p>
                      <a:pPr marL="285750" indent="-285750" algn="l">
                        <a:buFont typeface="Arial" panose="020B0604020202020204" pitchFamily="34" charset="0"/>
                        <a:buChar char="•"/>
                      </a:pPr>
                      <a:r>
                        <a:rPr lang="en-US" sz="2600" dirty="0">
                          <a:latin typeface="Century Gothic" panose="020B0502020202020204" pitchFamily="34" charset="0"/>
                        </a:rPr>
                        <a:t>3.0% annually</a:t>
                      </a:r>
                    </a:p>
                  </a:txBody>
                  <a:tcPr anchor="ctr"/>
                </a:tc>
                <a:tc>
                  <a:txBody>
                    <a:bodyPr/>
                    <a:lstStyle/>
                    <a:p>
                      <a:pPr marL="285750" indent="-285750" algn="l">
                        <a:buFont typeface="Arial" panose="020B0604020202020204" pitchFamily="34" charset="0"/>
                        <a:buChar char="•"/>
                      </a:pPr>
                      <a:r>
                        <a:rPr lang="en-US" sz="2600" dirty="0">
                          <a:latin typeface="Century Gothic" panose="020B0502020202020204" pitchFamily="34" charset="0"/>
                        </a:rPr>
                        <a:t>N/A</a:t>
                      </a:r>
                    </a:p>
                  </a:txBody>
                  <a:tcPr anchor="ctr"/>
                </a:tc>
                <a:extLst>
                  <a:ext uri="{0D108BD9-81ED-4DB2-BD59-A6C34878D82A}">
                    <a16:rowId xmlns:a16="http://schemas.microsoft.com/office/drawing/2014/main" val="2238879408"/>
                  </a:ext>
                </a:extLst>
              </a:tr>
            </a:tbl>
          </a:graphicData>
        </a:graphic>
      </p:graphicFrame>
    </p:spTree>
    <p:extLst>
      <p:ext uri="{BB962C8B-B14F-4D97-AF65-F5344CB8AC3E}">
        <p14:creationId xmlns:p14="http://schemas.microsoft.com/office/powerpoint/2010/main" val="36748617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F9DB427-4913-4DDA-B42E-E02922B39D14}"/>
              </a:ext>
            </a:extLst>
          </p:cNvPr>
          <p:cNvPicPr>
            <a:picLocks noChangeAspect="1"/>
          </p:cNvPicPr>
          <p:nvPr/>
        </p:nvPicPr>
        <p:blipFill>
          <a:blip r:embed="rId2"/>
          <a:stretch>
            <a:fillRect/>
          </a:stretch>
        </p:blipFill>
        <p:spPr>
          <a:xfrm>
            <a:off x="1998816" y="0"/>
            <a:ext cx="8203106" cy="6858000"/>
          </a:xfrm>
          <a:prstGeom prst="rect">
            <a:avLst/>
          </a:prstGeom>
        </p:spPr>
      </p:pic>
    </p:spTree>
    <p:extLst>
      <p:ext uri="{BB962C8B-B14F-4D97-AF65-F5344CB8AC3E}">
        <p14:creationId xmlns:p14="http://schemas.microsoft.com/office/powerpoint/2010/main" val="202701493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F86E65E-553C-4E57-81CB-7F484BBEEF8E}"/>
              </a:ext>
            </a:extLst>
          </p:cNvPr>
          <p:cNvPicPr>
            <a:picLocks noChangeAspect="1"/>
          </p:cNvPicPr>
          <p:nvPr/>
        </p:nvPicPr>
        <p:blipFill>
          <a:blip r:embed="rId2"/>
          <a:stretch>
            <a:fillRect/>
          </a:stretch>
        </p:blipFill>
        <p:spPr>
          <a:xfrm>
            <a:off x="1967957" y="0"/>
            <a:ext cx="8262651" cy="6858000"/>
          </a:xfrm>
          <a:prstGeom prst="rect">
            <a:avLst/>
          </a:prstGeom>
        </p:spPr>
      </p:pic>
    </p:spTree>
    <p:extLst>
      <p:ext uri="{BB962C8B-B14F-4D97-AF65-F5344CB8AC3E}">
        <p14:creationId xmlns:p14="http://schemas.microsoft.com/office/powerpoint/2010/main" val="164854793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926E29-8E6C-498C-8EC8-54B875E2BF7E}"/>
              </a:ext>
            </a:extLst>
          </p:cNvPr>
          <p:cNvSpPr>
            <a:spLocks noGrp="1"/>
          </p:cNvSpPr>
          <p:nvPr>
            <p:ph type="title"/>
          </p:nvPr>
        </p:nvSpPr>
        <p:spPr>
          <a:xfrm>
            <a:off x="1524000" y="4642583"/>
            <a:ext cx="9144000" cy="1099845"/>
          </a:xfrm>
        </p:spPr>
        <p:txBody>
          <a:bodyPr vert="horz" lIns="91440" tIns="45720" rIns="91440" bIns="45720" rtlCol="0" anchor="b">
            <a:normAutofit/>
          </a:bodyPr>
          <a:lstStyle/>
          <a:p>
            <a:pPr algn="ctr"/>
            <a:r>
              <a:rPr lang="en-US" sz="6000" dirty="0">
                <a:solidFill>
                  <a:schemeClr val="tx1"/>
                </a:solidFill>
                <a:latin typeface="+mj-lt"/>
              </a:rPr>
              <a:t>Average impacts</a:t>
            </a:r>
          </a:p>
        </p:txBody>
      </p:sp>
      <p:sp>
        <p:nvSpPr>
          <p:cNvPr id="12" name="Rectangle 11">
            <a:extLst>
              <a:ext uri="{FF2B5EF4-FFF2-40B4-BE49-F238E27FC236}">
                <a16:creationId xmlns:a16="http://schemas.microsoft.com/office/drawing/2014/main" id="{DAE885FA-583E-488C-A3B2-2647B84A81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572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4" name="Rounded Rectangle 26">
            <a:extLst>
              <a:ext uri="{FF2B5EF4-FFF2-40B4-BE49-F238E27FC236}">
                <a16:creationId xmlns:a16="http://schemas.microsoft.com/office/drawing/2014/main" id="{87B1CEC7-C2CE-4440-A0F7-0BE6B3AADB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564" y="320843"/>
            <a:ext cx="5613569" cy="3930315"/>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6" name="Rounded Rectangle 16">
            <a:extLst>
              <a:ext uri="{FF2B5EF4-FFF2-40B4-BE49-F238E27FC236}">
                <a16:creationId xmlns:a16="http://schemas.microsoft.com/office/drawing/2014/main" id="{7B0DBF0B-D7C2-4F15-94AE-3152558245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54749" y="320843"/>
            <a:ext cx="5613569" cy="3930315"/>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A552308A-C35F-43DD-BC98-348268F187E5}"/>
              </a:ext>
            </a:extLst>
          </p:cNvPr>
          <p:cNvPicPr>
            <a:picLocks noChangeAspect="1"/>
          </p:cNvPicPr>
          <p:nvPr/>
        </p:nvPicPr>
        <p:blipFill>
          <a:blip r:embed="rId3"/>
          <a:stretch>
            <a:fillRect/>
          </a:stretch>
        </p:blipFill>
        <p:spPr>
          <a:xfrm>
            <a:off x="6250683" y="1136912"/>
            <a:ext cx="5594556" cy="2136710"/>
          </a:xfrm>
          <a:prstGeom prst="rect">
            <a:avLst/>
          </a:prstGeom>
        </p:spPr>
      </p:pic>
      <p:pic>
        <p:nvPicPr>
          <p:cNvPr id="5" name="Picture 4">
            <a:extLst>
              <a:ext uri="{FF2B5EF4-FFF2-40B4-BE49-F238E27FC236}">
                <a16:creationId xmlns:a16="http://schemas.microsoft.com/office/drawing/2014/main" id="{3D185E14-F990-4410-86D3-FF4EB5C5E072}"/>
              </a:ext>
            </a:extLst>
          </p:cNvPr>
          <p:cNvPicPr>
            <a:picLocks noChangeAspect="1"/>
          </p:cNvPicPr>
          <p:nvPr/>
        </p:nvPicPr>
        <p:blipFill>
          <a:blip r:embed="rId4"/>
          <a:stretch>
            <a:fillRect/>
          </a:stretch>
        </p:blipFill>
        <p:spPr>
          <a:xfrm>
            <a:off x="1524000" y="328307"/>
            <a:ext cx="2917371" cy="3922851"/>
          </a:xfrm>
          <a:prstGeom prst="rect">
            <a:avLst/>
          </a:prstGeom>
        </p:spPr>
      </p:pic>
    </p:spTree>
    <p:extLst>
      <p:ext uri="{BB962C8B-B14F-4D97-AF65-F5344CB8AC3E}">
        <p14:creationId xmlns:p14="http://schemas.microsoft.com/office/powerpoint/2010/main" val="134882597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671BA56-743E-44D4-B003-4485C672D67F}"/>
              </a:ext>
            </a:extLst>
          </p:cNvPr>
          <p:cNvSpPr/>
          <p:nvPr/>
        </p:nvSpPr>
        <p:spPr>
          <a:xfrm>
            <a:off x="-83819" y="-53340"/>
            <a:ext cx="3526816" cy="7010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7" name="Title 1">
            <a:extLst>
              <a:ext uri="{FF2B5EF4-FFF2-40B4-BE49-F238E27FC236}">
                <a16:creationId xmlns:a16="http://schemas.microsoft.com/office/drawing/2014/main" id="{C17C66B8-5F4E-4F7A-821E-877831FA6B5D}"/>
              </a:ext>
            </a:extLst>
          </p:cNvPr>
          <p:cNvSpPr txBox="1">
            <a:spLocks/>
          </p:cNvSpPr>
          <p:nvPr/>
        </p:nvSpPr>
        <p:spPr>
          <a:xfrm>
            <a:off x="242597" y="585216"/>
            <a:ext cx="2901819" cy="24565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5400" b="1" kern="1200" cap="all" baseline="0">
                <a:solidFill>
                  <a:schemeClr val="accent1"/>
                </a:solidFill>
                <a:latin typeface="Century Gothic" panose="020B0502020202020204"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700" b="1" i="0" u="none" strike="noStrike" kern="1200" cap="all" spc="0" normalizeH="0" baseline="0" noProof="0" dirty="0">
                <a:ln>
                  <a:noFill/>
                </a:ln>
                <a:solidFill>
                  <a:srgbClr val="FFFFFF"/>
                </a:solidFill>
                <a:effectLst/>
                <a:uLnTx/>
                <a:uFillTx/>
                <a:latin typeface="Century Gothic" panose="020B0502020202020204" pitchFamily="34" charset="0"/>
                <a:ea typeface="+mj-ea"/>
                <a:cs typeface="+mj-cs"/>
              </a:rPr>
              <a:t>Utah Dependent Personal Exemption,</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700" b="1" i="0" u="none" strike="noStrike" kern="1200" cap="all" spc="0" normalizeH="0" baseline="0" noProof="0" dirty="0">
                <a:ln>
                  <a:noFill/>
                </a:ln>
                <a:solidFill>
                  <a:srgbClr val="FFFFFF"/>
                </a:solidFill>
                <a:effectLst/>
                <a:uLnTx/>
                <a:uFillTx/>
                <a:latin typeface="Century Gothic" panose="020B0502020202020204" pitchFamily="34" charset="0"/>
                <a:ea typeface="+mj-ea"/>
                <a:cs typeface="+mj-cs"/>
              </a:rPr>
              <a:t>PHASEOUT</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700" b="1" i="0" u="none" strike="noStrike" kern="1200" cap="all" spc="0" normalizeH="0" baseline="0" noProof="0" dirty="0">
                <a:ln>
                  <a:noFill/>
                </a:ln>
                <a:solidFill>
                  <a:srgbClr val="FFFFFF"/>
                </a:solidFill>
                <a:effectLst/>
                <a:uLnTx/>
                <a:uFillTx/>
                <a:latin typeface="Century Gothic" panose="020B0502020202020204" pitchFamily="34" charset="0"/>
                <a:ea typeface="+mj-ea"/>
                <a:cs typeface="+mj-cs"/>
              </a:rPr>
              <a:t>@ 1.5%</a:t>
            </a:r>
          </a:p>
        </p:txBody>
      </p:sp>
      <p:graphicFrame>
        <p:nvGraphicFramePr>
          <p:cNvPr id="8" name="Table 7">
            <a:extLst>
              <a:ext uri="{FF2B5EF4-FFF2-40B4-BE49-F238E27FC236}">
                <a16:creationId xmlns:a16="http://schemas.microsoft.com/office/drawing/2014/main" id="{B622A794-5172-4285-BCFB-71407A07D618}"/>
              </a:ext>
            </a:extLst>
          </p:cNvPr>
          <p:cNvGraphicFramePr>
            <a:graphicFrameLocks noGrp="1"/>
          </p:cNvGraphicFramePr>
          <p:nvPr/>
        </p:nvGraphicFramePr>
        <p:xfrm>
          <a:off x="4266369" y="1143000"/>
          <a:ext cx="7315200" cy="4572000"/>
        </p:xfrm>
        <a:graphic>
          <a:graphicData uri="http://schemas.openxmlformats.org/drawingml/2006/table">
            <a:tbl>
              <a:tblPr firstRow="1" bandRow="1">
                <a:tableStyleId>{5C22544A-7EE6-4342-B048-85BDC9FD1C3A}</a:tableStyleId>
              </a:tblPr>
              <a:tblGrid>
                <a:gridCol w="2438400">
                  <a:extLst>
                    <a:ext uri="{9D8B030D-6E8A-4147-A177-3AD203B41FA5}">
                      <a16:colId xmlns:a16="http://schemas.microsoft.com/office/drawing/2014/main" val="690017672"/>
                    </a:ext>
                  </a:extLst>
                </a:gridCol>
                <a:gridCol w="2438400">
                  <a:extLst>
                    <a:ext uri="{9D8B030D-6E8A-4147-A177-3AD203B41FA5}">
                      <a16:colId xmlns:a16="http://schemas.microsoft.com/office/drawing/2014/main" val="4060927446"/>
                    </a:ext>
                  </a:extLst>
                </a:gridCol>
                <a:gridCol w="2438400">
                  <a:extLst>
                    <a:ext uri="{9D8B030D-6E8A-4147-A177-3AD203B41FA5}">
                      <a16:colId xmlns:a16="http://schemas.microsoft.com/office/drawing/2014/main" val="1029326272"/>
                    </a:ext>
                  </a:extLst>
                </a:gridCol>
              </a:tblGrid>
              <a:tr h="898284">
                <a:tc>
                  <a:txBody>
                    <a:bodyPr/>
                    <a:lstStyle/>
                    <a:p>
                      <a:pPr algn="ctr"/>
                      <a:r>
                        <a:rPr lang="en-US" sz="2600" dirty="0">
                          <a:latin typeface="Century Gothic" panose="020B0502020202020204" pitchFamily="34" charset="0"/>
                        </a:rPr>
                        <a:t>Est. Revenue (FY21)</a:t>
                      </a:r>
                    </a:p>
                  </a:txBody>
                  <a:tcPr anchor="ctr"/>
                </a:tc>
                <a:tc>
                  <a:txBody>
                    <a:bodyPr/>
                    <a:lstStyle/>
                    <a:p>
                      <a:pPr algn="ctr"/>
                      <a:r>
                        <a:rPr lang="en-US" sz="2600" dirty="0">
                          <a:latin typeface="Century Gothic" panose="020B0502020202020204" pitchFamily="34" charset="0"/>
                        </a:rPr>
                        <a:t>Est. Growth Trend (CAGR)</a:t>
                      </a:r>
                    </a:p>
                  </a:txBody>
                  <a:tcPr anchor="ctr"/>
                </a:tc>
                <a:tc>
                  <a:txBody>
                    <a:bodyPr/>
                    <a:lstStyle/>
                    <a:p>
                      <a:pPr algn="ctr"/>
                      <a:r>
                        <a:rPr lang="en-US" sz="2600" dirty="0">
                          <a:latin typeface="Century Gothic" panose="020B0502020202020204" pitchFamily="34" charset="0"/>
                        </a:rPr>
                        <a:t>Stability Over Time</a:t>
                      </a:r>
                    </a:p>
                  </a:txBody>
                  <a:tcPr anchor="ctr"/>
                </a:tc>
                <a:extLst>
                  <a:ext uri="{0D108BD9-81ED-4DB2-BD59-A6C34878D82A}">
                    <a16:rowId xmlns:a16="http://schemas.microsoft.com/office/drawing/2014/main" val="3579320914"/>
                  </a:ext>
                </a:extLst>
              </a:tr>
              <a:tr h="3673716">
                <a:tc>
                  <a:txBody>
                    <a:bodyPr/>
                    <a:lstStyle/>
                    <a:p>
                      <a:pPr algn="ctr"/>
                      <a:r>
                        <a:rPr lang="en-US" sz="2600" dirty="0">
                          <a:latin typeface="Century Gothic" panose="020B0502020202020204" pitchFamily="34" charset="0"/>
                        </a:rPr>
                        <a:t>($55 million) to restore full dependent exemption amount 1.5% phase-out (currently @ 1.3%)</a:t>
                      </a:r>
                    </a:p>
                  </a:txBody>
                  <a:tcPr anchor="ctr"/>
                </a:tc>
                <a:tc>
                  <a:txBody>
                    <a:bodyPr/>
                    <a:lstStyle/>
                    <a:p>
                      <a:pPr marL="285750" indent="-285750" algn="l">
                        <a:buFont typeface="Arial" panose="020B0604020202020204" pitchFamily="34" charset="0"/>
                        <a:buChar char="•"/>
                      </a:pPr>
                      <a:r>
                        <a:rPr lang="en-US" sz="2600" dirty="0">
                          <a:latin typeface="Century Gothic" panose="020B0502020202020204" pitchFamily="34" charset="0"/>
                        </a:rPr>
                        <a:t>3.0% annually</a:t>
                      </a:r>
                    </a:p>
                  </a:txBody>
                  <a:tcPr anchor="ctr"/>
                </a:tc>
                <a:tc>
                  <a:txBody>
                    <a:bodyPr/>
                    <a:lstStyle/>
                    <a:p>
                      <a:pPr marL="285750" indent="-285750" algn="l">
                        <a:buFont typeface="Arial" panose="020B0604020202020204" pitchFamily="34" charset="0"/>
                        <a:buChar char="•"/>
                      </a:pPr>
                      <a:r>
                        <a:rPr lang="en-US" sz="2600" dirty="0">
                          <a:latin typeface="Century Gothic" panose="020B0502020202020204" pitchFamily="34" charset="0"/>
                        </a:rPr>
                        <a:t>N/A</a:t>
                      </a:r>
                    </a:p>
                  </a:txBody>
                  <a:tcPr anchor="ctr"/>
                </a:tc>
                <a:extLst>
                  <a:ext uri="{0D108BD9-81ED-4DB2-BD59-A6C34878D82A}">
                    <a16:rowId xmlns:a16="http://schemas.microsoft.com/office/drawing/2014/main" val="2238879408"/>
                  </a:ext>
                </a:extLst>
              </a:tr>
            </a:tbl>
          </a:graphicData>
        </a:graphic>
      </p:graphicFrame>
    </p:spTree>
    <p:extLst>
      <p:ext uri="{BB962C8B-B14F-4D97-AF65-F5344CB8AC3E}">
        <p14:creationId xmlns:p14="http://schemas.microsoft.com/office/powerpoint/2010/main" val="369428381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C403E5F-ECDB-4A33-B3FE-23045D26CD3C}"/>
              </a:ext>
            </a:extLst>
          </p:cNvPr>
          <p:cNvPicPr>
            <a:picLocks noChangeAspect="1"/>
          </p:cNvPicPr>
          <p:nvPr/>
        </p:nvPicPr>
        <p:blipFill>
          <a:blip r:embed="rId2"/>
          <a:stretch>
            <a:fillRect/>
          </a:stretch>
        </p:blipFill>
        <p:spPr>
          <a:xfrm>
            <a:off x="2001672" y="0"/>
            <a:ext cx="8188656" cy="6858000"/>
          </a:xfrm>
          <a:prstGeom prst="rect">
            <a:avLst/>
          </a:prstGeom>
        </p:spPr>
      </p:pic>
    </p:spTree>
    <p:extLst>
      <p:ext uri="{BB962C8B-B14F-4D97-AF65-F5344CB8AC3E}">
        <p14:creationId xmlns:p14="http://schemas.microsoft.com/office/powerpoint/2010/main" val="84578937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5FFBC5F-08D0-487E-B2A9-490DF3C88CA5}"/>
              </a:ext>
            </a:extLst>
          </p:cNvPr>
          <p:cNvPicPr>
            <a:picLocks noChangeAspect="1"/>
          </p:cNvPicPr>
          <p:nvPr/>
        </p:nvPicPr>
        <p:blipFill>
          <a:blip r:embed="rId2"/>
          <a:stretch>
            <a:fillRect/>
          </a:stretch>
        </p:blipFill>
        <p:spPr>
          <a:xfrm>
            <a:off x="2007577" y="0"/>
            <a:ext cx="8176846" cy="6858000"/>
          </a:xfrm>
          <a:prstGeom prst="rect">
            <a:avLst/>
          </a:prstGeom>
        </p:spPr>
      </p:pic>
    </p:spTree>
    <p:extLst>
      <p:ext uri="{BB962C8B-B14F-4D97-AF65-F5344CB8AC3E}">
        <p14:creationId xmlns:p14="http://schemas.microsoft.com/office/powerpoint/2010/main" val="345295328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926E29-8E6C-498C-8EC8-54B875E2BF7E}"/>
              </a:ext>
            </a:extLst>
          </p:cNvPr>
          <p:cNvSpPr>
            <a:spLocks noGrp="1"/>
          </p:cNvSpPr>
          <p:nvPr>
            <p:ph type="title"/>
          </p:nvPr>
        </p:nvSpPr>
        <p:spPr>
          <a:xfrm>
            <a:off x="1524000" y="4642583"/>
            <a:ext cx="9144000" cy="1099845"/>
          </a:xfrm>
        </p:spPr>
        <p:txBody>
          <a:bodyPr vert="horz" lIns="91440" tIns="45720" rIns="91440" bIns="45720" rtlCol="0" anchor="b">
            <a:normAutofit/>
          </a:bodyPr>
          <a:lstStyle/>
          <a:p>
            <a:pPr algn="ctr"/>
            <a:r>
              <a:rPr lang="en-US" sz="6000" dirty="0">
                <a:solidFill>
                  <a:schemeClr val="tx1"/>
                </a:solidFill>
                <a:latin typeface="+mj-lt"/>
              </a:rPr>
              <a:t>Average impacts</a:t>
            </a:r>
          </a:p>
        </p:txBody>
      </p:sp>
      <p:sp>
        <p:nvSpPr>
          <p:cNvPr id="12" name="Rectangle 11">
            <a:extLst>
              <a:ext uri="{FF2B5EF4-FFF2-40B4-BE49-F238E27FC236}">
                <a16:creationId xmlns:a16="http://schemas.microsoft.com/office/drawing/2014/main" id="{DAE885FA-583E-488C-A3B2-2647B84A81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572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4" name="Rounded Rectangle 26">
            <a:extLst>
              <a:ext uri="{FF2B5EF4-FFF2-40B4-BE49-F238E27FC236}">
                <a16:creationId xmlns:a16="http://schemas.microsoft.com/office/drawing/2014/main" id="{87B1CEC7-C2CE-4440-A0F7-0BE6B3AADB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564" y="320843"/>
            <a:ext cx="5613569" cy="3930315"/>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6" name="Rounded Rectangle 16">
            <a:extLst>
              <a:ext uri="{FF2B5EF4-FFF2-40B4-BE49-F238E27FC236}">
                <a16:creationId xmlns:a16="http://schemas.microsoft.com/office/drawing/2014/main" id="{7B0DBF0B-D7C2-4F15-94AE-3152558245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54749" y="320843"/>
            <a:ext cx="5613569" cy="3930315"/>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08918884-AF93-4669-8181-4D431D6783C6}"/>
              </a:ext>
            </a:extLst>
          </p:cNvPr>
          <p:cNvPicPr>
            <a:picLocks noChangeAspect="1"/>
          </p:cNvPicPr>
          <p:nvPr/>
        </p:nvPicPr>
        <p:blipFill>
          <a:blip r:embed="rId3"/>
          <a:stretch>
            <a:fillRect/>
          </a:stretch>
        </p:blipFill>
        <p:spPr>
          <a:xfrm>
            <a:off x="1679510" y="337815"/>
            <a:ext cx="2920482" cy="3927036"/>
          </a:xfrm>
          <a:prstGeom prst="rect">
            <a:avLst/>
          </a:prstGeom>
        </p:spPr>
      </p:pic>
      <p:pic>
        <p:nvPicPr>
          <p:cNvPr id="6" name="Picture 5">
            <a:extLst>
              <a:ext uri="{FF2B5EF4-FFF2-40B4-BE49-F238E27FC236}">
                <a16:creationId xmlns:a16="http://schemas.microsoft.com/office/drawing/2014/main" id="{B43969DF-715A-4687-892A-4B7F7E58B88C}"/>
              </a:ext>
            </a:extLst>
          </p:cNvPr>
          <p:cNvPicPr>
            <a:picLocks noChangeAspect="1"/>
          </p:cNvPicPr>
          <p:nvPr/>
        </p:nvPicPr>
        <p:blipFill>
          <a:blip r:embed="rId4"/>
          <a:stretch>
            <a:fillRect/>
          </a:stretch>
        </p:blipFill>
        <p:spPr>
          <a:xfrm>
            <a:off x="6254749" y="1223647"/>
            <a:ext cx="5643415" cy="2155371"/>
          </a:xfrm>
          <a:prstGeom prst="rect">
            <a:avLst/>
          </a:prstGeom>
        </p:spPr>
      </p:pic>
    </p:spTree>
    <p:extLst>
      <p:ext uri="{BB962C8B-B14F-4D97-AF65-F5344CB8AC3E}">
        <p14:creationId xmlns:p14="http://schemas.microsoft.com/office/powerpoint/2010/main" val="22796889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28B8BD-310E-494C-A42B-00F883D90554}"/>
              </a:ext>
            </a:extLst>
          </p:cNvPr>
          <p:cNvSpPr>
            <a:spLocks noGrp="1"/>
          </p:cNvSpPr>
          <p:nvPr>
            <p:ph type="title"/>
          </p:nvPr>
        </p:nvSpPr>
        <p:spPr/>
        <p:txBody>
          <a:bodyPr>
            <a:normAutofit/>
          </a:bodyPr>
          <a:lstStyle/>
          <a:p>
            <a:r>
              <a:rPr lang="en-US" dirty="0"/>
              <a:t>Do we have A “Spending Problem”?</a:t>
            </a:r>
          </a:p>
        </p:txBody>
      </p:sp>
      <p:sp>
        <p:nvSpPr>
          <p:cNvPr id="5" name="Text Placeholder 4">
            <a:extLst>
              <a:ext uri="{FF2B5EF4-FFF2-40B4-BE49-F238E27FC236}">
                <a16:creationId xmlns:a16="http://schemas.microsoft.com/office/drawing/2014/main" id="{6A97125E-8CE9-9645-88AF-D6F53ECEB369}"/>
              </a:ext>
            </a:extLst>
          </p:cNvPr>
          <p:cNvSpPr>
            <a:spLocks noGrp="1"/>
          </p:cNvSpPr>
          <p:nvPr>
            <p:ph type="body" sz="half" idx="2"/>
          </p:nvPr>
        </p:nvSpPr>
        <p:spPr/>
        <p:txBody>
          <a:bodyPr/>
          <a:lstStyle/>
          <a:p>
            <a:pPr marL="285750" indent="-285750">
              <a:buFont typeface="Arial" panose="020B0604020202020204" pitchFamily="34" charset="0"/>
              <a:buChar char="•"/>
            </a:pPr>
            <a:r>
              <a:rPr lang="en-US" dirty="0">
                <a:solidFill>
                  <a:schemeClr val="bg1">
                    <a:lumMod val="40000"/>
                    <a:lumOff val="60000"/>
                  </a:schemeClr>
                </a:solidFill>
              </a:rPr>
              <a:t>We heard from various outside groups that Utah government spending has outstripped inflation and population.</a:t>
            </a:r>
          </a:p>
          <a:p>
            <a:pPr marL="285750" indent="-285750">
              <a:buFont typeface="Arial" panose="020B0604020202020204" pitchFamily="34" charset="0"/>
              <a:buChar char="•"/>
            </a:pPr>
            <a:r>
              <a:rPr lang="en-US" dirty="0">
                <a:solidFill>
                  <a:schemeClr val="bg1">
                    <a:lumMod val="40000"/>
                    <a:lumOff val="60000"/>
                  </a:schemeClr>
                </a:solidFill>
              </a:rPr>
              <a:t>Accounting for inflation and population growth, this is TRUE.</a:t>
            </a:r>
          </a:p>
          <a:p>
            <a:pPr marL="285750" indent="-285750">
              <a:buFont typeface="Arial" panose="020B0604020202020204" pitchFamily="34" charset="0"/>
              <a:buChar char="•"/>
            </a:pPr>
            <a:r>
              <a:rPr lang="en-US" dirty="0">
                <a:solidFill>
                  <a:schemeClr val="bg1">
                    <a:lumMod val="40000"/>
                    <a:lumOff val="60000"/>
                  </a:schemeClr>
                </a:solidFill>
              </a:rPr>
              <a:t>”State Only” sources have also grown significantly in the past 20 years.</a:t>
            </a:r>
          </a:p>
          <a:p>
            <a:pPr marL="285750" indent="-285750">
              <a:buFont typeface="Arial" panose="020B0604020202020204" pitchFamily="34" charset="0"/>
              <a:buChar char="•"/>
            </a:pPr>
            <a:r>
              <a:rPr lang="en-US" dirty="0"/>
              <a:t>Though growth has been in education, transportation, and social services.</a:t>
            </a:r>
          </a:p>
        </p:txBody>
      </p:sp>
      <p:graphicFrame>
        <p:nvGraphicFramePr>
          <p:cNvPr id="6" name="Content Placeholder 5">
            <a:extLst>
              <a:ext uri="{FF2B5EF4-FFF2-40B4-BE49-F238E27FC236}">
                <a16:creationId xmlns:a16="http://schemas.microsoft.com/office/drawing/2014/main" id="{867C3E29-03A2-3D44-AA07-F0FCF7168E44}"/>
              </a:ext>
            </a:extLst>
          </p:cNvPr>
          <p:cNvGraphicFramePr>
            <a:graphicFrameLocks noGrp="1"/>
          </p:cNvGraphicFramePr>
          <p:nvPr>
            <p:ph idx="1"/>
          </p:nvPr>
        </p:nvGraphicFramePr>
        <p:xfrm>
          <a:off x="5183188" y="987425"/>
          <a:ext cx="6172200" cy="4873625"/>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a:extLst>
              <a:ext uri="{FF2B5EF4-FFF2-40B4-BE49-F238E27FC236}">
                <a16:creationId xmlns:a16="http://schemas.microsoft.com/office/drawing/2014/main" id="{6F65661B-27AE-AF41-B431-5FED93349495}"/>
              </a:ext>
            </a:extLst>
          </p:cNvPr>
          <p:cNvSpPr txBox="1"/>
          <p:nvPr/>
        </p:nvSpPr>
        <p:spPr>
          <a:xfrm>
            <a:off x="5176911" y="6020972"/>
            <a:ext cx="6172200" cy="646331"/>
          </a:xfrm>
          <a:prstGeom prst="rect">
            <a:avLst/>
          </a:prstGeom>
          <a:noFill/>
        </p:spPr>
        <p:txBody>
          <a:bodyPr wrap="square" rtlCol="0">
            <a:spAutoFit/>
          </a:bodyPr>
          <a:lstStyle/>
          <a:p>
            <a:r>
              <a:rPr lang="en-US" sz="1200" dirty="0">
                <a:solidFill>
                  <a:schemeClr val="accent2"/>
                </a:solidFill>
              </a:rPr>
              <a:t>“General Revenue” includes General Fund (sales tax), Education Fund (Income tax), Transportation Fund (gas tax) and sales tax earmarked for Transportation.</a:t>
            </a:r>
          </a:p>
          <a:p>
            <a:r>
              <a:rPr lang="en-US" sz="1200" dirty="0">
                <a:solidFill>
                  <a:schemeClr val="accent2"/>
                </a:solidFill>
              </a:rPr>
              <a:t>Source:  Budget of the State of Utah, Office of the Legislative Fiscal Analyst.</a:t>
            </a:r>
          </a:p>
        </p:txBody>
      </p:sp>
    </p:spTree>
    <p:extLst>
      <p:ext uri="{BB962C8B-B14F-4D97-AF65-F5344CB8AC3E}">
        <p14:creationId xmlns:p14="http://schemas.microsoft.com/office/powerpoint/2010/main" val="57457498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89CB6E-6EAE-4965-9886-13A82866F48C}"/>
              </a:ext>
            </a:extLst>
          </p:cNvPr>
          <p:cNvSpPr>
            <a:spLocks noGrp="1"/>
          </p:cNvSpPr>
          <p:nvPr>
            <p:ph type="title"/>
          </p:nvPr>
        </p:nvSpPr>
        <p:spPr/>
        <p:txBody>
          <a:bodyPr/>
          <a:lstStyle/>
          <a:p>
            <a:r>
              <a:rPr lang="en-US" dirty="0"/>
              <a:t>Policy considerations</a:t>
            </a:r>
          </a:p>
        </p:txBody>
      </p:sp>
      <p:sp>
        <p:nvSpPr>
          <p:cNvPr id="3" name="Content Placeholder 2">
            <a:extLst>
              <a:ext uri="{FF2B5EF4-FFF2-40B4-BE49-F238E27FC236}">
                <a16:creationId xmlns:a16="http://schemas.microsoft.com/office/drawing/2014/main" id="{D6AA1B11-1A65-4A10-9DDB-9E488B092A4E}"/>
              </a:ext>
            </a:extLst>
          </p:cNvPr>
          <p:cNvSpPr>
            <a:spLocks noGrp="1"/>
          </p:cNvSpPr>
          <p:nvPr>
            <p:ph sz="half" idx="1"/>
          </p:nvPr>
        </p:nvSpPr>
        <p:spPr/>
        <p:txBody>
          <a:bodyPr>
            <a:normAutofit lnSpcReduction="10000"/>
          </a:bodyPr>
          <a:lstStyle/>
          <a:p>
            <a:r>
              <a:rPr lang="en-US" sz="2400" b="1" dirty="0"/>
              <a:t>Scope</a:t>
            </a:r>
          </a:p>
          <a:p>
            <a:pPr lvl="1"/>
            <a:r>
              <a:rPr lang="en-US" sz="2000" dirty="0"/>
              <a:t>Taxpayers with more dependents would benefit more than those with fewer dependents.</a:t>
            </a:r>
          </a:p>
          <a:p>
            <a:pPr lvl="1"/>
            <a:r>
              <a:rPr lang="en-US" sz="2000" dirty="0"/>
              <a:t>The benefit could be targeted more towards low-and-middle-income taxpayers by applying an enhanced income phaseout schedule.</a:t>
            </a:r>
          </a:p>
          <a:p>
            <a:pPr lvl="1"/>
            <a:r>
              <a:rPr lang="en-US" sz="2000" dirty="0"/>
              <a:t>Taxpayers with no dependents would not see a benefit.</a:t>
            </a:r>
          </a:p>
          <a:p>
            <a:r>
              <a:rPr lang="en-US" sz="2400" b="1" dirty="0"/>
              <a:t>Budgetary impact</a:t>
            </a:r>
          </a:p>
          <a:p>
            <a:pPr lvl="1"/>
            <a:r>
              <a:rPr lang="en-US" sz="2000" dirty="0"/>
              <a:t>An increase in the Utah Personal Exemption would reduce revenue in the state’s Education Fund.</a:t>
            </a:r>
          </a:p>
          <a:p>
            <a:endParaRPr lang="en-US" sz="2400" dirty="0"/>
          </a:p>
        </p:txBody>
      </p:sp>
      <p:sp>
        <p:nvSpPr>
          <p:cNvPr id="4" name="Content Placeholder 3">
            <a:extLst>
              <a:ext uri="{FF2B5EF4-FFF2-40B4-BE49-F238E27FC236}">
                <a16:creationId xmlns:a16="http://schemas.microsoft.com/office/drawing/2014/main" id="{840FB6D7-2E03-4715-AFD2-622212EC1805}"/>
              </a:ext>
            </a:extLst>
          </p:cNvPr>
          <p:cNvSpPr>
            <a:spLocks noGrp="1"/>
          </p:cNvSpPr>
          <p:nvPr>
            <p:ph sz="half" idx="2"/>
          </p:nvPr>
        </p:nvSpPr>
        <p:spPr/>
        <p:txBody>
          <a:bodyPr>
            <a:normAutofit lnSpcReduction="10000"/>
          </a:bodyPr>
          <a:lstStyle/>
          <a:p>
            <a:r>
              <a:rPr lang="en-US" sz="2400" b="1" dirty="0"/>
              <a:t>Mitigation of federal tax changes impact on state taxes</a:t>
            </a:r>
          </a:p>
          <a:p>
            <a:pPr lvl="1"/>
            <a:r>
              <a:rPr lang="en-US" sz="2000" dirty="0"/>
              <a:t>While many taxpayers saw a reduction in federal taxes from the 2017 federal tax reform, many Utah taxpayers saw an increase in state income tax owed.</a:t>
            </a:r>
          </a:p>
          <a:p>
            <a:pPr lvl="2"/>
            <a:r>
              <a:rPr lang="en-US" sz="1600" dirty="0"/>
              <a:t>Expanding the Utah Personal Exemption would offset that increase for many families.</a:t>
            </a:r>
            <a:endParaRPr lang="en-US" sz="1200" dirty="0"/>
          </a:p>
          <a:p>
            <a:pPr lvl="1"/>
            <a:endParaRPr lang="en-US" sz="2000" dirty="0"/>
          </a:p>
        </p:txBody>
      </p:sp>
    </p:spTree>
    <p:extLst>
      <p:ext uri="{BB962C8B-B14F-4D97-AF65-F5344CB8AC3E}">
        <p14:creationId xmlns:p14="http://schemas.microsoft.com/office/powerpoint/2010/main" val="880892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352414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64A665-02F9-7746-A2F2-F3006A64D01B}"/>
              </a:ext>
            </a:extLst>
          </p:cNvPr>
          <p:cNvSpPr>
            <a:spLocks noGrp="1"/>
          </p:cNvSpPr>
          <p:nvPr>
            <p:ph type="title"/>
          </p:nvPr>
        </p:nvSpPr>
        <p:spPr>
          <a:xfrm>
            <a:off x="7423151" y="458787"/>
            <a:ext cx="3932237" cy="1600200"/>
          </a:xfrm>
        </p:spPr>
        <p:txBody>
          <a:bodyPr>
            <a:normAutofit/>
          </a:bodyPr>
          <a:lstStyle/>
          <a:p>
            <a:r>
              <a:rPr lang="en-US" dirty="0"/>
              <a:t>What’s Growing?</a:t>
            </a:r>
          </a:p>
        </p:txBody>
      </p:sp>
      <p:sp>
        <p:nvSpPr>
          <p:cNvPr id="4" name="Text Placeholder 3">
            <a:extLst>
              <a:ext uri="{FF2B5EF4-FFF2-40B4-BE49-F238E27FC236}">
                <a16:creationId xmlns:a16="http://schemas.microsoft.com/office/drawing/2014/main" id="{E2CD6D10-2D71-6D4C-B3D5-E921A2471627}"/>
              </a:ext>
            </a:extLst>
          </p:cNvPr>
          <p:cNvSpPr>
            <a:spLocks noGrp="1"/>
          </p:cNvSpPr>
          <p:nvPr>
            <p:ph type="body" sz="half" idx="2"/>
          </p:nvPr>
        </p:nvSpPr>
        <p:spPr>
          <a:xfrm>
            <a:off x="7423151" y="2058987"/>
            <a:ext cx="3932237" cy="3811588"/>
          </a:xfrm>
        </p:spPr>
        <p:txBody>
          <a:bodyPr>
            <a:normAutofit fontScale="92500" lnSpcReduction="10000"/>
          </a:bodyPr>
          <a:lstStyle/>
          <a:p>
            <a:pPr marL="285750" indent="-285750">
              <a:buFont typeface="Arial" panose="020B0604020202020204" pitchFamily="34" charset="0"/>
              <a:buChar char="•"/>
            </a:pPr>
            <a:r>
              <a:rPr lang="en-US" dirty="0"/>
              <a:t>Using index anchored in 1998, we can see where growth is occurring relatively.</a:t>
            </a:r>
          </a:p>
          <a:p>
            <a:pPr marL="285750" indent="-285750">
              <a:buFont typeface="Arial" panose="020B0604020202020204" pitchFamily="34" charset="0"/>
              <a:buChar char="•"/>
            </a:pPr>
            <a:r>
              <a:rPr lang="en-US" dirty="0"/>
              <a:t>All sources triple over 20 years.</a:t>
            </a:r>
          </a:p>
          <a:p>
            <a:pPr marL="285750" indent="-285750">
              <a:buFont typeface="Arial" panose="020B0604020202020204" pitchFamily="34" charset="0"/>
              <a:buChar char="•"/>
            </a:pPr>
            <a:r>
              <a:rPr lang="en-US" dirty="0"/>
              <a:t>General Revenue grows 2.5 times.</a:t>
            </a:r>
          </a:p>
          <a:p>
            <a:pPr marL="285750" indent="-285750">
              <a:buFont typeface="Arial" panose="020B0604020202020204" pitchFamily="34" charset="0"/>
              <a:buChar char="•"/>
            </a:pPr>
            <a:r>
              <a:rPr lang="en-US" dirty="0"/>
              <a:t>Public Education tracks General Revenue.</a:t>
            </a:r>
          </a:p>
          <a:p>
            <a:pPr marL="285750" indent="-285750">
              <a:buFont typeface="Arial" panose="020B0604020202020204" pitchFamily="34" charset="0"/>
              <a:buChar char="•"/>
            </a:pPr>
            <a:r>
              <a:rPr lang="en-US" dirty="0"/>
              <a:t>Higher Education tracks General Revenue.</a:t>
            </a:r>
          </a:p>
          <a:p>
            <a:pPr marL="285750" indent="-285750">
              <a:buFont typeface="Arial" panose="020B0604020202020204" pitchFamily="34" charset="0"/>
              <a:buChar char="•"/>
            </a:pPr>
            <a:r>
              <a:rPr lang="en-US" dirty="0"/>
              <a:t>Social Services grows faster than General Revenue.</a:t>
            </a:r>
          </a:p>
          <a:p>
            <a:pPr marL="285750" indent="-285750">
              <a:buFont typeface="Arial" panose="020B0604020202020204" pitchFamily="34" charset="0"/>
              <a:buChar char="•"/>
            </a:pPr>
            <a:r>
              <a:rPr lang="en-US" dirty="0"/>
              <a:t>Transportation grows faster than everything.</a:t>
            </a:r>
          </a:p>
          <a:p>
            <a:pPr marL="285750" indent="-285750">
              <a:buFont typeface="Arial" panose="020B0604020202020204" pitchFamily="34" charset="0"/>
              <a:buChar char="•"/>
            </a:pPr>
            <a:r>
              <a:rPr lang="en-US" dirty="0"/>
              <a:t>”All Other” spending grows most slowly.</a:t>
            </a:r>
          </a:p>
        </p:txBody>
      </p:sp>
      <p:graphicFrame>
        <p:nvGraphicFramePr>
          <p:cNvPr id="6" name="Content Placeholder 5">
            <a:extLst>
              <a:ext uri="{FF2B5EF4-FFF2-40B4-BE49-F238E27FC236}">
                <a16:creationId xmlns:a16="http://schemas.microsoft.com/office/drawing/2014/main" id="{DBAB0E6E-A266-9F43-9B48-3D224B1C0B97}"/>
              </a:ext>
            </a:extLst>
          </p:cNvPr>
          <p:cNvGraphicFramePr>
            <a:graphicFrameLocks noGrp="1"/>
          </p:cNvGraphicFramePr>
          <p:nvPr>
            <p:ph idx="1"/>
          </p:nvPr>
        </p:nvGraphicFramePr>
        <p:xfrm>
          <a:off x="822325" y="987425"/>
          <a:ext cx="6172200" cy="48736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895774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graphicEl>
                                              <a:chart seriesIdx="-3" categoryIdx="-3" bldStep="gridLegend"/>
                                            </p:graphicEl>
                                          </p:spTgt>
                                        </p:tgtEl>
                                        <p:attrNameLst>
                                          <p:attrName>style.visibility</p:attrName>
                                        </p:attrNameLst>
                                      </p:cBhvr>
                                      <p:to>
                                        <p:strVal val="visible"/>
                                      </p:to>
                                    </p:set>
                                    <p:animEffect transition="in" filter="wipe(left)">
                                      <p:cBhvr>
                                        <p:cTn id="7" dur="500"/>
                                        <p:tgtEl>
                                          <p:spTgt spid="6">
                                            <p:graphicEl>
                                              <a:chart seriesIdx="-3" categoryIdx="-3" bldStep="gridLegend"/>
                                            </p:graphic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dissolve">
                                      <p:cBhvr>
                                        <p:cTn id="10" dur="500"/>
                                        <p:tgtEl>
                                          <p:spTgt spid="4">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6">
                                            <p:graphicEl>
                                              <a:chart seriesIdx="0" categoryIdx="-4" bldStep="series"/>
                                            </p:graphicEl>
                                          </p:spTgt>
                                        </p:tgtEl>
                                        <p:attrNameLst>
                                          <p:attrName>style.visibility</p:attrName>
                                        </p:attrNameLst>
                                      </p:cBhvr>
                                      <p:to>
                                        <p:strVal val="visible"/>
                                      </p:to>
                                    </p:set>
                                    <p:animEffect transition="in" filter="wipe(left)">
                                      <p:cBhvr>
                                        <p:cTn id="15" dur="500"/>
                                        <p:tgtEl>
                                          <p:spTgt spid="6">
                                            <p:graphicEl>
                                              <a:chart seriesIdx="0" categoryIdx="-4" bldStep="series"/>
                                            </p:graphicEl>
                                          </p:spTgt>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4">
                                            <p:txEl>
                                              <p:pRg st="1" end="1"/>
                                            </p:txEl>
                                          </p:spTgt>
                                        </p:tgtEl>
                                        <p:attrNameLst>
                                          <p:attrName>style.visibility</p:attrName>
                                        </p:attrNameLst>
                                      </p:cBhvr>
                                      <p:to>
                                        <p:strVal val="visible"/>
                                      </p:to>
                                    </p:set>
                                    <p:animEffect transition="in" filter="dissolve">
                                      <p:cBhvr>
                                        <p:cTn id="18" dur="500"/>
                                        <p:tgtEl>
                                          <p:spTgt spid="4">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6">
                                            <p:graphicEl>
                                              <a:chart seriesIdx="1" categoryIdx="-4" bldStep="series"/>
                                            </p:graphicEl>
                                          </p:spTgt>
                                        </p:tgtEl>
                                        <p:attrNameLst>
                                          <p:attrName>style.visibility</p:attrName>
                                        </p:attrNameLst>
                                      </p:cBhvr>
                                      <p:to>
                                        <p:strVal val="visible"/>
                                      </p:to>
                                    </p:set>
                                    <p:animEffect transition="in" filter="wipe(left)">
                                      <p:cBhvr>
                                        <p:cTn id="23" dur="500"/>
                                        <p:tgtEl>
                                          <p:spTgt spid="6">
                                            <p:graphicEl>
                                              <a:chart seriesIdx="1" categoryIdx="-4" bldStep="series"/>
                                            </p:graphicEl>
                                          </p:spTgt>
                                        </p:tgtEl>
                                      </p:cBhvr>
                                    </p:animEffect>
                                  </p:childTnLst>
                                </p:cTn>
                              </p:par>
                              <p:par>
                                <p:cTn id="24" presetID="9" presetClass="entr" presetSubtype="0" fill="hold" grpId="0" nodeType="withEffect">
                                  <p:stCondLst>
                                    <p:cond delay="0"/>
                                  </p:stCondLst>
                                  <p:childTnLst>
                                    <p:set>
                                      <p:cBhvr>
                                        <p:cTn id="25" dur="1" fill="hold">
                                          <p:stCondLst>
                                            <p:cond delay="0"/>
                                          </p:stCondLst>
                                        </p:cTn>
                                        <p:tgtEl>
                                          <p:spTgt spid="4">
                                            <p:txEl>
                                              <p:pRg st="2" end="2"/>
                                            </p:txEl>
                                          </p:spTgt>
                                        </p:tgtEl>
                                        <p:attrNameLst>
                                          <p:attrName>style.visibility</p:attrName>
                                        </p:attrNameLst>
                                      </p:cBhvr>
                                      <p:to>
                                        <p:strVal val="visible"/>
                                      </p:to>
                                    </p:set>
                                    <p:animEffect transition="in" filter="dissolve">
                                      <p:cBhvr>
                                        <p:cTn id="26" dur="500"/>
                                        <p:tgtEl>
                                          <p:spTgt spid="4">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6">
                                            <p:graphicEl>
                                              <a:chart seriesIdx="2" categoryIdx="-4" bldStep="series"/>
                                            </p:graphicEl>
                                          </p:spTgt>
                                        </p:tgtEl>
                                        <p:attrNameLst>
                                          <p:attrName>style.visibility</p:attrName>
                                        </p:attrNameLst>
                                      </p:cBhvr>
                                      <p:to>
                                        <p:strVal val="visible"/>
                                      </p:to>
                                    </p:set>
                                    <p:animEffect transition="in" filter="wipe(left)">
                                      <p:cBhvr>
                                        <p:cTn id="31" dur="500"/>
                                        <p:tgtEl>
                                          <p:spTgt spid="6">
                                            <p:graphicEl>
                                              <a:chart seriesIdx="2" categoryIdx="-4" bldStep="series"/>
                                            </p:graphicEl>
                                          </p:spTgt>
                                        </p:tgtEl>
                                      </p:cBhvr>
                                    </p:animEffect>
                                  </p:childTnLst>
                                </p:cTn>
                              </p:par>
                              <p:par>
                                <p:cTn id="32" presetID="9" presetClass="entr" presetSubtype="0" fill="hold" grpId="0" nodeType="withEffect">
                                  <p:stCondLst>
                                    <p:cond delay="0"/>
                                  </p:stCondLst>
                                  <p:childTnLst>
                                    <p:set>
                                      <p:cBhvr>
                                        <p:cTn id="33" dur="1" fill="hold">
                                          <p:stCondLst>
                                            <p:cond delay="0"/>
                                          </p:stCondLst>
                                        </p:cTn>
                                        <p:tgtEl>
                                          <p:spTgt spid="4">
                                            <p:txEl>
                                              <p:pRg st="3" end="3"/>
                                            </p:txEl>
                                          </p:spTgt>
                                        </p:tgtEl>
                                        <p:attrNameLst>
                                          <p:attrName>style.visibility</p:attrName>
                                        </p:attrNameLst>
                                      </p:cBhvr>
                                      <p:to>
                                        <p:strVal val="visible"/>
                                      </p:to>
                                    </p:set>
                                    <p:animEffect transition="in" filter="dissolve">
                                      <p:cBhvr>
                                        <p:cTn id="34" dur="500"/>
                                        <p:tgtEl>
                                          <p:spTgt spid="4">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6">
                                            <p:graphicEl>
                                              <a:chart seriesIdx="3" categoryIdx="-4" bldStep="series"/>
                                            </p:graphicEl>
                                          </p:spTgt>
                                        </p:tgtEl>
                                        <p:attrNameLst>
                                          <p:attrName>style.visibility</p:attrName>
                                        </p:attrNameLst>
                                      </p:cBhvr>
                                      <p:to>
                                        <p:strVal val="visible"/>
                                      </p:to>
                                    </p:set>
                                    <p:animEffect transition="in" filter="wipe(left)">
                                      <p:cBhvr>
                                        <p:cTn id="39" dur="500"/>
                                        <p:tgtEl>
                                          <p:spTgt spid="6">
                                            <p:graphicEl>
                                              <a:chart seriesIdx="3" categoryIdx="-4" bldStep="series"/>
                                            </p:graphicEl>
                                          </p:spTgt>
                                        </p:tgtEl>
                                      </p:cBhvr>
                                    </p:animEffect>
                                  </p:childTnLst>
                                </p:cTn>
                              </p:par>
                              <p:par>
                                <p:cTn id="40" presetID="9" presetClass="entr" presetSubtype="0" fill="hold" grpId="0" nodeType="withEffect">
                                  <p:stCondLst>
                                    <p:cond delay="0"/>
                                  </p:stCondLst>
                                  <p:childTnLst>
                                    <p:set>
                                      <p:cBhvr>
                                        <p:cTn id="41" dur="1" fill="hold">
                                          <p:stCondLst>
                                            <p:cond delay="0"/>
                                          </p:stCondLst>
                                        </p:cTn>
                                        <p:tgtEl>
                                          <p:spTgt spid="4">
                                            <p:txEl>
                                              <p:pRg st="4" end="4"/>
                                            </p:txEl>
                                          </p:spTgt>
                                        </p:tgtEl>
                                        <p:attrNameLst>
                                          <p:attrName>style.visibility</p:attrName>
                                        </p:attrNameLst>
                                      </p:cBhvr>
                                      <p:to>
                                        <p:strVal val="visible"/>
                                      </p:to>
                                    </p:set>
                                    <p:animEffect transition="in" filter="dissolve">
                                      <p:cBhvr>
                                        <p:cTn id="42" dur="500"/>
                                        <p:tgtEl>
                                          <p:spTgt spid="4">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6">
                                            <p:graphicEl>
                                              <a:chart seriesIdx="4" categoryIdx="-4" bldStep="series"/>
                                            </p:graphicEl>
                                          </p:spTgt>
                                        </p:tgtEl>
                                        <p:attrNameLst>
                                          <p:attrName>style.visibility</p:attrName>
                                        </p:attrNameLst>
                                      </p:cBhvr>
                                      <p:to>
                                        <p:strVal val="visible"/>
                                      </p:to>
                                    </p:set>
                                    <p:animEffect transition="in" filter="wipe(left)">
                                      <p:cBhvr>
                                        <p:cTn id="47" dur="500"/>
                                        <p:tgtEl>
                                          <p:spTgt spid="6">
                                            <p:graphicEl>
                                              <a:chart seriesIdx="4" categoryIdx="-4" bldStep="series"/>
                                            </p:graphicEl>
                                          </p:spTgt>
                                        </p:tgtEl>
                                      </p:cBhvr>
                                    </p:animEffect>
                                  </p:childTnLst>
                                </p:cTn>
                              </p:par>
                              <p:par>
                                <p:cTn id="48" presetID="9" presetClass="entr" presetSubtype="0" fill="hold" grpId="0" nodeType="withEffect">
                                  <p:stCondLst>
                                    <p:cond delay="0"/>
                                  </p:stCondLst>
                                  <p:childTnLst>
                                    <p:set>
                                      <p:cBhvr>
                                        <p:cTn id="49" dur="1" fill="hold">
                                          <p:stCondLst>
                                            <p:cond delay="0"/>
                                          </p:stCondLst>
                                        </p:cTn>
                                        <p:tgtEl>
                                          <p:spTgt spid="4">
                                            <p:txEl>
                                              <p:pRg st="5" end="5"/>
                                            </p:txEl>
                                          </p:spTgt>
                                        </p:tgtEl>
                                        <p:attrNameLst>
                                          <p:attrName>style.visibility</p:attrName>
                                        </p:attrNameLst>
                                      </p:cBhvr>
                                      <p:to>
                                        <p:strVal val="visible"/>
                                      </p:to>
                                    </p:set>
                                    <p:animEffect transition="in" filter="dissolve">
                                      <p:cBhvr>
                                        <p:cTn id="50" dur="500"/>
                                        <p:tgtEl>
                                          <p:spTgt spid="4">
                                            <p:txEl>
                                              <p:pRg st="5" end="5"/>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childTnLst>
                                    <p:set>
                                      <p:cBhvr>
                                        <p:cTn id="54" dur="1" fill="hold">
                                          <p:stCondLst>
                                            <p:cond delay="0"/>
                                          </p:stCondLst>
                                        </p:cTn>
                                        <p:tgtEl>
                                          <p:spTgt spid="6">
                                            <p:graphicEl>
                                              <a:chart seriesIdx="5" categoryIdx="-4" bldStep="series"/>
                                            </p:graphicEl>
                                          </p:spTgt>
                                        </p:tgtEl>
                                        <p:attrNameLst>
                                          <p:attrName>style.visibility</p:attrName>
                                        </p:attrNameLst>
                                      </p:cBhvr>
                                      <p:to>
                                        <p:strVal val="visible"/>
                                      </p:to>
                                    </p:set>
                                    <p:animEffect transition="in" filter="wipe(left)">
                                      <p:cBhvr>
                                        <p:cTn id="55" dur="500"/>
                                        <p:tgtEl>
                                          <p:spTgt spid="6">
                                            <p:graphicEl>
                                              <a:chart seriesIdx="5" categoryIdx="-4" bldStep="series"/>
                                            </p:graphicEl>
                                          </p:spTgt>
                                        </p:tgtEl>
                                      </p:cBhvr>
                                    </p:animEffect>
                                  </p:childTnLst>
                                </p:cTn>
                              </p:par>
                              <p:par>
                                <p:cTn id="56" presetID="9" presetClass="entr" presetSubtype="0" fill="hold" grpId="0" nodeType="withEffect">
                                  <p:stCondLst>
                                    <p:cond delay="0"/>
                                  </p:stCondLst>
                                  <p:childTnLst>
                                    <p:set>
                                      <p:cBhvr>
                                        <p:cTn id="57" dur="1" fill="hold">
                                          <p:stCondLst>
                                            <p:cond delay="0"/>
                                          </p:stCondLst>
                                        </p:cTn>
                                        <p:tgtEl>
                                          <p:spTgt spid="4">
                                            <p:txEl>
                                              <p:pRg st="6" end="6"/>
                                            </p:txEl>
                                          </p:spTgt>
                                        </p:tgtEl>
                                        <p:attrNameLst>
                                          <p:attrName>style.visibility</p:attrName>
                                        </p:attrNameLst>
                                      </p:cBhvr>
                                      <p:to>
                                        <p:strVal val="visible"/>
                                      </p:to>
                                    </p:set>
                                    <p:animEffect transition="in" filter="dissolve">
                                      <p:cBhvr>
                                        <p:cTn id="58" dur="500"/>
                                        <p:tgtEl>
                                          <p:spTgt spid="4">
                                            <p:txEl>
                                              <p:pRg st="6" end="6"/>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grpId="0" nodeType="clickEffect">
                                  <p:stCondLst>
                                    <p:cond delay="0"/>
                                  </p:stCondLst>
                                  <p:childTnLst>
                                    <p:set>
                                      <p:cBhvr>
                                        <p:cTn id="62" dur="1" fill="hold">
                                          <p:stCondLst>
                                            <p:cond delay="0"/>
                                          </p:stCondLst>
                                        </p:cTn>
                                        <p:tgtEl>
                                          <p:spTgt spid="6">
                                            <p:graphicEl>
                                              <a:chart seriesIdx="6" categoryIdx="-4" bldStep="series"/>
                                            </p:graphicEl>
                                          </p:spTgt>
                                        </p:tgtEl>
                                        <p:attrNameLst>
                                          <p:attrName>style.visibility</p:attrName>
                                        </p:attrNameLst>
                                      </p:cBhvr>
                                      <p:to>
                                        <p:strVal val="visible"/>
                                      </p:to>
                                    </p:set>
                                    <p:animEffect transition="in" filter="wipe(left)">
                                      <p:cBhvr>
                                        <p:cTn id="63" dur="500"/>
                                        <p:tgtEl>
                                          <p:spTgt spid="6">
                                            <p:graphicEl>
                                              <a:chart seriesIdx="6" categoryIdx="-4" bldStep="series"/>
                                            </p:graphicEl>
                                          </p:spTgt>
                                        </p:tgtEl>
                                      </p:cBhvr>
                                    </p:animEffect>
                                  </p:childTnLst>
                                </p:cTn>
                              </p:par>
                              <p:par>
                                <p:cTn id="64" presetID="9" presetClass="entr" presetSubtype="0" fill="hold" grpId="0" nodeType="withEffect">
                                  <p:stCondLst>
                                    <p:cond delay="0"/>
                                  </p:stCondLst>
                                  <p:childTnLst>
                                    <p:set>
                                      <p:cBhvr>
                                        <p:cTn id="65" dur="1" fill="hold">
                                          <p:stCondLst>
                                            <p:cond delay="0"/>
                                          </p:stCondLst>
                                        </p:cTn>
                                        <p:tgtEl>
                                          <p:spTgt spid="4">
                                            <p:txEl>
                                              <p:pRg st="7" end="7"/>
                                            </p:txEl>
                                          </p:spTgt>
                                        </p:tgtEl>
                                        <p:attrNameLst>
                                          <p:attrName>style.visibility</p:attrName>
                                        </p:attrNameLst>
                                      </p:cBhvr>
                                      <p:to>
                                        <p:strVal val="visible"/>
                                      </p:to>
                                    </p:set>
                                    <p:animEffect transition="in" filter="dissolve">
                                      <p:cBhvr>
                                        <p:cTn id="66"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Graphic spid="6" grpId="0" uiExpand="1">
        <p:bldSub>
          <a:bldChart bld="series"/>
        </p:bldSub>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28B8BD-310E-494C-A42B-00F883D90554}"/>
              </a:ext>
            </a:extLst>
          </p:cNvPr>
          <p:cNvSpPr>
            <a:spLocks noGrp="1"/>
          </p:cNvSpPr>
          <p:nvPr>
            <p:ph type="title"/>
          </p:nvPr>
        </p:nvSpPr>
        <p:spPr/>
        <p:txBody>
          <a:bodyPr>
            <a:normAutofit/>
          </a:bodyPr>
          <a:lstStyle/>
          <a:p>
            <a:r>
              <a:rPr lang="en-US" dirty="0"/>
              <a:t>Do we have A “Spending Problem”?</a:t>
            </a:r>
          </a:p>
        </p:txBody>
      </p:sp>
      <p:sp>
        <p:nvSpPr>
          <p:cNvPr id="5" name="Text Placeholder 4">
            <a:extLst>
              <a:ext uri="{FF2B5EF4-FFF2-40B4-BE49-F238E27FC236}">
                <a16:creationId xmlns:a16="http://schemas.microsoft.com/office/drawing/2014/main" id="{6A97125E-8CE9-9645-88AF-D6F53ECEB369}"/>
              </a:ext>
            </a:extLst>
          </p:cNvPr>
          <p:cNvSpPr>
            <a:spLocks noGrp="1"/>
          </p:cNvSpPr>
          <p:nvPr>
            <p:ph type="body" sz="half" idx="2"/>
          </p:nvPr>
        </p:nvSpPr>
        <p:spPr>
          <a:xfrm>
            <a:off x="839788" y="2057400"/>
            <a:ext cx="3932237" cy="3811588"/>
          </a:xfrm>
        </p:spPr>
        <p:txBody>
          <a:bodyPr>
            <a:normAutofit lnSpcReduction="10000"/>
          </a:bodyPr>
          <a:lstStyle/>
          <a:p>
            <a:pPr marL="285750" indent="-285750">
              <a:buFont typeface="Arial" panose="020B0604020202020204" pitchFamily="34" charset="0"/>
              <a:buChar char="•"/>
            </a:pPr>
            <a:r>
              <a:rPr lang="en-US" dirty="0">
                <a:solidFill>
                  <a:schemeClr val="bg1">
                    <a:lumMod val="40000"/>
                    <a:lumOff val="60000"/>
                  </a:schemeClr>
                </a:solidFill>
              </a:rPr>
              <a:t>We heard from various outside groups that Utah government spending has outstripped inflation and population.</a:t>
            </a:r>
          </a:p>
          <a:p>
            <a:pPr marL="285750" indent="-285750">
              <a:buFont typeface="Arial" panose="020B0604020202020204" pitchFamily="34" charset="0"/>
              <a:buChar char="•"/>
            </a:pPr>
            <a:r>
              <a:rPr lang="en-US" dirty="0">
                <a:solidFill>
                  <a:schemeClr val="bg1">
                    <a:lumMod val="40000"/>
                    <a:lumOff val="60000"/>
                  </a:schemeClr>
                </a:solidFill>
              </a:rPr>
              <a:t>Accounting for inflation and population growth, this is TRUE.</a:t>
            </a:r>
          </a:p>
          <a:p>
            <a:pPr marL="285750" indent="-285750">
              <a:buFont typeface="Arial" panose="020B0604020202020204" pitchFamily="34" charset="0"/>
              <a:buChar char="•"/>
            </a:pPr>
            <a:r>
              <a:rPr lang="en-US" dirty="0">
                <a:solidFill>
                  <a:schemeClr val="bg1">
                    <a:lumMod val="40000"/>
                    <a:lumOff val="60000"/>
                  </a:schemeClr>
                </a:solidFill>
              </a:rPr>
              <a:t>”State Only” sources have also grown significantly in the past 20 years.</a:t>
            </a:r>
          </a:p>
          <a:p>
            <a:pPr marL="285750" indent="-285750">
              <a:buFont typeface="Arial" panose="020B0604020202020204" pitchFamily="34" charset="0"/>
              <a:buChar char="•"/>
            </a:pPr>
            <a:r>
              <a:rPr lang="en-US" dirty="0">
                <a:solidFill>
                  <a:schemeClr val="bg1">
                    <a:lumMod val="40000"/>
                    <a:lumOff val="60000"/>
                  </a:schemeClr>
                </a:solidFill>
              </a:rPr>
              <a:t>Though growth has been in education, transportation, and social services.</a:t>
            </a:r>
          </a:p>
          <a:p>
            <a:pPr marL="285750" indent="-285750">
              <a:buFont typeface="Arial" panose="020B0604020202020204" pitchFamily="34" charset="0"/>
              <a:buChar char="•"/>
            </a:pPr>
            <a:r>
              <a:rPr lang="en-US" dirty="0"/>
              <a:t>On a real per-capita basis, general revenue spending has been quite flat for 20 years.</a:t>
            </a:r>
          </a:p>
        </p:txBody>
      </p:sp>
      <p:graphicFrame>
        <p:nvGraphicFramePr>
          <p:cNvPr id="6" name="Content Placeholder 5">
            <a:extLst>
              <a:ext uri="{FF2B5EF4-FFF2-40B4-BE49-F238E27FC236}">
                <a16:creationId xmlns:a16="http://schemas.microsoft.com/office/drawing/2014/main" id="{867C3E29-03A2-3D44-AA07-F0FCF7168E44}"/>
              </a:ext>
            </a:extLst>
          </p:cNvPr>
          <p:cNvGraphicFramePr>
            <a:graphicFrameLocks noGrp="1"/>
          </p:cNvGraphicFramePr>
          <p:nvPr>
            <p:ph idx="1"/>
          </p:nvPr>
        </p:nvGraphicFramePr>
        <p:xfrm>
          <a:off x="5183188" y="987425"/>
          <a:ext cx="6172200" cy="4873625"/>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a:extLst>
              <a:ext uri="{FF2B5EF4-FFF2-40B4-BE49-F238E27FC236}">
                <a16:creationId xmlns:a16="http://schemas.microsoft.com/office/drawing/2014/main" id="{6F65661B-27AE-AF41-B431-5FED93349495}"/>
              </a:ext>
            </a:extLst>
          </p:cNvPr>
          <p:cNvSpPr txBox="1"/>
          <p:nvPr/>
        </p:nvSpPr>
        <p:spPr>
          <a:xfrm>
            <a:off x="5176911" y="6020972"/>
            <a:ext cx="6172200" cy="646331"/>
          </a:xfrm>
          <a:prstGeom prst="rect">
            <a:avLst/>
          </a:prstGeom>
          <a:noFill/>
        </p:spPr>
        <p:txBody>
          <a:bodyPr wrap="square" rtlCol="0">
            <a:spAutoFit/>
          </a:bodyPr>
          <a:lstStyle/>
          <a:p>
            <a:r>
              <a:rPr lang="en-US" sz="1200" dirty="0">
                <a:solidFill>
                  <a:schemeClr val="accent2"/>
                </a:solidFill>
              </a:rPr>
              <a:t>“General Revenue” includes General Fund (sales tax), Education Fund (Income tax), Transportation Fund (gas tax) and sales tax earmarked for Transportation.</a:t>
            </a:r>
          </a:p>
          <a:p>
            <a:r>
              <a:rPr lang="en-US" sz="1200" dirty="0">
                <a:solidFill>
                  <a:schemeClr val="accent2"/>
                </a:solidFill>
              </a:rPr>
              <a:t>Source:  Budget of the State of Utah, Office of the Legislative Fiscal Analyst.</a:t>
            </a:r>
          </a:p>
        </p:txBody>
      </p:sp>
    </p:spTree>
    <p:extLst>
      <p:ext uri="{BB962C8B-B14F-4D97-AF65-F5344CB8AC3E}">
        <p14:creationId xmlns:p14="http://schemas.microsoft.com/office/powerpoint/2010/main" val="2951302768"/>
      </p:ext>
    </p:extLst>
  </p:cSld>
  <p:clrMapOvr>
    <a:masterClrMapping/>
  </p:clrMapOvr>
</p:sld>
</file>

<file path=ppt/theme/theme1.xml><?xml version="1.0" encoding="utf-8"?>
<a:theme xmlns:a="http://schemas.openxmlformats.org/drawingml/2006/main" name="OLRGC">
  <a:themeElements>
    <a:clrScheme name="Custom 1">
      <a:dk1>
        <a:srgbClr val="304269"/>
      </a:dk1>
      <a:lt1>
        <a:srgbClr val="FFFFFF"/>
      </a:lt1>
      <a:dk2>
        <a:srgbClr val="91BED4"/>
      </a:dk2>
      <a:lt2>
        <a:srgbClr val="D9E8F5"/>
      </a:lt2>
      <a:accent1>
        <a:srgbClr val="B01006"/>
      </a:accent1>
      <a:accent2>
        <a:srgbClr val="000000"/>
      </a:accent2>
      <a:accent3>
        <a:srgbClr val="A5A5A5"/>
      </a:accent3>
      <a:accent4>
        <a:srgbClr val="304269"/>
      </a:accent4>
      <a:accent5>
        <a:srgbClr val="FFFFFF"/>
      </a:accent5>
      <a:accent6>
        <a:srgbClr val="91BED4"/>
      </a:accent6>
      <a:hlink>
        <a:srgbClr val="0000FF"/>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557</TotalTime>
  <Words>4717</Words>
  <Application>Microsoft Office PowerPoint</Application>
  <PresentationFormat>Widescreen</PresentationFormat>
  <Paragraphs>641</Paragraphs>
  <Slides>71</Slides>
  <Notes>32</Notes>
  <HiddenSlides>0</HiddenSlides>
  <MMClips>2</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71</vt:i4>
      </vt:variant>
    </vt:vector>
  </HeadingPairs>
  <TitlesOfParts>
    <vt:vector size="78" baseType="lpstr">
      <vt:lpstr>Arial</vt:lpstr>
      <vt:lpstr>Calibri</vt:lpstr>
      <vt:lpstr>Calibri Light</vt:lpstr>
      <vt:lpstr>Century Gothic</vt:lpstr>
      <vt:lpstr>Courier New</vt:lpstr>
      <vt:lpstr>Wingdings</vt:lpstr>
      <vt:lpstr>OLRGC</vt:lpstr>
      <vt:lpstr>One Option: Reduce Spending</vt:lpstr>
      <vt:lpstr>PowerPoint Presentation</vt:lpstr>
      <vt:lpstr>Houston, we have a (Spending) Problem…</vt:lpstr>
      <vt:lpstr>Do we have A “Spending Problem”?</vt:lpstr>
      <vt:lpstr>Do we have A “Spending Problem”?</vt:lpstr>
      <vt:lpstr>Do we have A “Spending Problem”?</vt:lpstr>
      <vt:lpstr>Do we have A “Spending Problem”?</vt:lpstr>
      <vt:lpstr>What’s Growing?</vt:lpstr>
      <vt:lpstr>Do we have A “Spending Problem”?</vt:lpstr>
      <vt:lpstr>Spending Controls Already Exist…</vt:lpstr>
      <vt:lpstr>State Appropriations Limitation (UCA 63J-3)</vt:lpstr>
      <vt:lpstr>History of Approps Limit</vt:lpstr>
      <vt:lpstr>Automatic Spending Cuts Established</vt:lpstr>
      <vt:lpstr>Zero-Based Budgets required</vt:lpstr>
      <vt:lpstr>Conclusions</vt:lpstr>
      <vt:lpstr>Public Education Budget </vt:lpstr>
      <vt:lpstr>Legal Authority: Utah Code</vt:lpstr>
      <vt:lpstr>Total Revenues As Reported by School Districts &amp; Charter Schools</vt:lpstr>
      <vt:lpstr>Revenue: Utah Compared to the Nation  FY 2016 | Percent of Public Education Revenue by Source</vt:lpstr>
      <vt:lpstr>Revenue: Utah Compared to the Nation  FY 2013-2017 | Percent of Public Education Revenue by Source</vt:lpstr>
      <vt:lpstr>Total Expenditures  As Reported by School Districts &amp; Charter Schools</vt:lpstr>
      <vt:lpstr>Expenditures: Utah Compared to the Nation  FY 2016 | Percent of Public Education Expenditures by Major Category </vt:lpstr>
      <vt:lpstr>Expenditures: Utah Compared to the Nation  FY 2017 | Operating Expenditures on Instruction, Support Services, Other</vt:lpstr>
      <vt:lpstr>Expenditures: Utah Compared to the Nation  FY 2017 | Capital Expenditures on Buildings &amp; Equipment</vt:lpstr>
      <vt:lpstr>State Funding for Public Education  Summary | State Revenue Allocated to Local Education Agencies (LEAs)</vt:lpstr>
      <vt:lpstr>State Funding for Public Education  Minimum School Program | The Basic School Program </vt:lpstr>
      <vt:lpstr>Basic School Program: Funding Equalization</vt:lpstr>
      <vt:lpstr>State Basic Rate: “Basic Levy”</vt:lpstr>
      <vt:lpstr>The Basic Levy:  The Four Components FY 2020</vt:lpstr>
      <vt:lpstr>PowerPoint Presentation</vt:lpstr>
      <vt:lpstr>State Funding for Public Education  Minimum School Program | The Related to Basic School Program</vt:lpstr>
      <vt:lpstr>State Funding for Public Education  Minimum School Program | Voted &amp; Board Local Levy Programs</vt:lpstr>
      <vt:lpstr>PowerPoint Presentation</vt:lpstr>
      <vt:lpstr>Local Funding for Public Education  Summary | Locally Generated Revenues</vt:lpstr>
      <vt:lpstr>Local Funding for Public Education Property Tax | Rates, Statutory Caps, &amp; Available Capacity </vt:lpstr>
      <vt:lpstr>PowerPoint Presentation</vt:lpstr>
      <vt:lpstr>Federal Funding for Public Education  Summary | Federal Revenue Supporting Education Programs</vt:lpstr>
      <vt:lpstr>constitutional earmark of income tax</vt:lpstr>
      <vt:lpstr>Utah’s Income tax earmark Utah Const. Art. x, sec. 5(5)</vt:lpstr>
      <vt:lpstr>Article x, section 2</vt:lpstr>
      <vt:lpstr>Timeline of Utah’s constitutional Income tax earmark</vt:lpstr>
      <vt:lpstr>Language over time</vt:lpstr>
      <vt:lpstr>Education-related income tax earmarks in Other states</vt:lpstr>
      <vt:lpstr>Education-related income tax earmarks in Other states</vt:lpstr>
      <vt:lpstr>Past proposals not adopted (1997 to Present)</vt:lpstr>
      <vt:lpstr>Historical impact of education earmark</vt:lpstr>
      <vt:lpstr>PowerPoint Presentation</vt:lpstr>
      <vt:lpstr>PowerPoint Presentation</vt:lpstr>
      <vt:lpstr>PowerPoint Presentation</vt:lpstr>
      <vt:lpstr>% of STATE FUNDING ALLOCATED TO PUBLIC EDUCATION</vt:lpstr>
      <vt:lpstr>Policy options</vt:lpstr>
      <vt:lpstr>Spectrum of potential modifications to allowed uses of income tax</vt:lpstr>
      <vt:lpstr>Eliminate spending restrictions on income tax revenue</vt:lpstr>
      <vt:lpstr>Policy considerations</vt:lpstr>
      <vt:lpstr>Income tax filing fee and credit</vt:lpstr>
      <vt:lpstr>Basic school program funded from education fund</vt:lpstr>
      <vt:lpstr>School Lunch program funded from education fund</vt:lpstr>
      <vt:lpstr>education programs currently funded from general fund</vt:lpstr>
      <vt:lpstr>Income tax credits from Other funds</vt:lpstr>
      <vt:lpstr>Policy considerations</vt:lpstr>
      <vt:lpstr>Expand the Utah personal exemption</vt:lpstr>
      <vt:lpstr>PowerPoint Presentation</vt:lpstr>
      <vt:lpstr>PowerPoint Presentation</vt:lpstr>
      <vt:lpstr>PowerPoint Presentation</vt:lpstr>
      <vt:lpstr>Average impacts</vt:lpstr>
      <vt:lpstr>PowerPoint Presentation</vt:lpstr>
      <vt:lpstr>PowerPoint Presentation</vt:lpstr>
      <vt:lpstr>PowerPoint Presentation</vt:lpstr>
      <vt:lpstr>Average impacts</vt:lpstr>
      <vt:lpstr>Policy considerations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Expand the Utah personal exemption</dc:title>
  <dc:creator>Alex Janak</dc:creator>
  <cp:lastModifiedBy>Alex Janak</cp:lastModifiedBy>
  <cp:revision>55</cp:revision>
  <dcterms:created xsi:type="dcterms:W3CDTF">2019-09-03T18:36:53Z</dcterms:created>
  <dcterms:modified xsi:type="dcterms:W3CDTF">2019-09-05T21:47:52Z</dcterms:modified>
</cp:coreProperties>
</file>